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3"/>
  </p:notesMasterIdLst>
  <p:sldIdLst>
    <p:sldId id="276" r:id="rId2"/>
    <p:sldId id="277" r:id="rId3"/>
    <p:sldId id="287" r:id="rId4"/>
    <p:sldId id="280" r:id="rId5"/>
    <p:sldId id="278" r:id="rId6"/>
    <p:sldId id="306" r:id="rId7"/>
    <p:sldId id="307" r:id="rId8"/>
    <p:sldId id="308" r:id="rId9"/>
    <p:sldId id="296" r:id="rId10"/>
    <p:sldId id="279" r:id="rId11"/>
    <p:sldId id="309" r:id="rId12"/>
    <p:sldId id="271" r:id="rId13"/>
    <p:sldId id="291" r:id="rId14"/>
    <p:sldId id="292" r:id="rId15"/>
    <p:sldId id="293" r:id="rId16"/>
    <p:sldId id="272" r:id="rId17"/>
    <p:sldId id="319" r:id="rId18"/>
    <p:sldId id="316" r:id="rId19"/>
    <p:sldId id="320" r:id="rId20"/>
    <p:sldId id="317" r:id="rId21"/>
    <p:sldId id="318" r:id="rId22"/>
    <p:sldId id="321" r:id="rId23"/>
    <p:sldId id="289" r:id="rId24"/>
    <p:sldId id="294" r:id="rId25"/>
    <p:sldId id="313" r:id="rId26"/>
    <p:sldId id="322" r:id="rId27"/>
    <p:sldId id="273" r:id="rId28"/>
    <p:sldId id="323" r:id="rId29"/>
    <p:sldId id="298" r:id="rId30"/>
    <p:sldId id="281" r:id="rId31"/>
    <p:sldId id="300" r:id="rId32"/>
    <p:sldId id="299" r:id="rId33"/>
    <p:sldId id="310" r:id="rId34"/>
    <p:sldId id="311" r:id="rId35"/>
    <p:sldId id="283" r:id="rId36"/>
    <p:sldId id="314" r:id="rId37"/>
    <p:sldId id="315" r:id="rId38"/>
    <p:sldId id="325" r:id="rId39"/>
    <p:sldId id="284" r:id="rId40"/>
    <p:sldId id="297" r:id="rId41"/>
    <p:sldId id="32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E60000"/>
    <a:srgbClr val="0066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60" autoAdjust="0"/>
    <p:restoredTop sz="82330" autoAdjust="0"/>
  </p:normalViewPr>
  <p:slideViewPr>
    <p:cSldViewPr snapToGrid="0">
      <p:cViewPr varScale="1">
        <p:scale>
          <a:sx n="64" d="100"/>
          <a:sy n="64" d="100"/>
        </p:scale>
        <p:origin x="905" y="41"/>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Enabled Cache</c:v>
                </c:pt>
                <c:pt idx="1">
                  <c:v>Disabled Cache</c:v>
                </c:pt>
                <c:pt idx="2">
                  <c:v>AllMemPro</c:v>
                </c:pt>
              </c:strCache>
            </c:strRef>
          </c:cat>
          <c:val>
            <c:numRef>
              <c:f>Sheet1!$B$2:$B$4</c:f>
              <c:numCache>
                <c:formatCode>General</c:formatCode>
                <c:ptCount val="3"/>
                <c:pt idx="0">
                  <c:v>10000</c:v>
                </c:pt>
                <c:pt idx="1">
                  <c:v>100000</c:v>
                </c:pt>
                <c:pt idx="2">
                  <c:v>500000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7"/>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7D8D6-129B-404C-B944-03856E6307E8}" type="datetimeFigureOut">
              <a:rPr lang="en-US" smtClean="0"/>
              <a:t>5/22/2021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40876-83D6-48C6-8483-44CBE01520CA}" type="slidenum">
              <a:rPr lang="en-US" smtClean="0"/>
              <a:t>‹#›</a:t>
            </a:fld>
            <a:endParaRPr lang="en-US"/>
          </a:p>
        </p:txBody>
      </p:sp>
    </p:spTree>
    <p:extLst>
      <p:ext uri="{BB962C8B-B14F-4D97-AF65-F5344CB8AC3E}">
        <p14:creationId xmlns:p14="http://schemas.microsoft.com/office/powerpoint/2010/main" val="1446642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I’m Igor. Thanks for coming. This is my first time in Texas and my 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talk at the ADFSL Conference.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sym typeface="Wingdings" panose="05000000000000000000" pitchFamily="2" charset="2"/>
              </a:rPr>
              <a:t>-&gt; </a:t>
            </a:r>
            <a:r>
              <a:rPr lang="en-US" sz="1200" kern="1200" dirty="0">
                <a:solidFill>
                  <a:schemeClr val="tx1"/>
                </a:solidFill>
                <a:effectLst/>
                <a:latin typeface="+mn-lt"/>
                <a:ea typeface="+mn-ea"/>
                <a:cs typeface="+mn-cs"/>
              </a:rPr>
              <a:t>And today I’ll tell you about my new project, which can protect allocated data.</a:t>
            </a:r>
          </a:p>
        </p:txBody>
      </p:sp>
      <p:sp>
        <p:nvSpPr>
          <p:cNvPr id="4" name="Slide Number Placeholder 3"/>
          <p:cNvSpPr>
            <a:spLocks noGrp="1"/>
          </p:cNvSpPr>
          <p:nvPr>
            <p:ph type="sldNum" sz="quarter" idx="10"/>
          </p:nvPr>
        </p:nvSpPr>
        <p:spPr/>
        <p:txBody>
          <a:bodyPr/>
          <a:lstStyle/>
          <a:p>
            <a:fld id="{E5C40876-83D6-48C6-8483-44CBE01520CA}" type="slidenum">
              <a:rPr lang="en-US" smtClean="0"/>
              <a:t>1</a:t>
            </a:fld>
            <a:endParaRPr lang="en-US"/>
          </a:p>
        </p:txBody>
      </p:sp>
    </p:spTree>
    <p:extLst>
      <p:ext uri="{BB962C8B-B14F-4D97-AF65-F5344CB8AC3E}">
        <p14:creationId xmlns:p14="http://schemas.microsoft.com/office/powerpoint/2010/main" val="3376736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preventing illegal access from a malware driver, we can guarantee` the integrity and confidentiality of allocated data. </a:t>
            </a:r>
          </a:p>
          <a:p>
            <a:r>
              <a:rPr lang="en-US" sz="1200" kern="1200" dirty="0">
                <a:solidFill>
                  <a:schemeClr val="tx1"/>
                </a:solidFill>
                <a:effectLst/>
                <a:latin typeface="+mn-lt"/>
                <a:ea typeface="+mn-ea"/>
                <a:cs typeface="+mn-cs"/>
              </a:rPr>
              <a:t>Nowadays there are a lot of projects, which protect allocated data.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10</a:t>
            </a:fld>
            <a:endParaRPr lang="en-US"/>
          </a:p>
        </p:txBody>
      </p:sp>
    </p:spTree>
    <p:extLst>
      <p:ext uri="{BB962C8B-B14F-4D97-AF65-F5344CB8AC3E}">
        <p14:creationId xmlns:p14="http://schemas.microsoft.com/office/powerpoint/2010/main" val="1894941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summary table with some of those projects. </a:t>
            </a:r>
          </a:p>
          <a:p>
            <a:r>
              <a:rPr lang="en-US" dirty="0"/>
              <a:t>Let’s start with the Windows built-in` security. Windows 10 has new security features but they do not fully protect allocated data in memory. For example, Patch Guard checks the integrity of some internal lists with allocated data. Windows does not protect allocated memory of third-party drivers.</a:t>
            </a:r>
          </a:p>
          <a:p>
            <a:r>
              <a:rPr lang="en-US" dirty="0"/>
              <a:t>There are several research projects, which designed to protect the allocated data.</a:t>
            </a:r>
          </a:p>
        </p:txBody>
      </p:sp>
      <p:sp>
        <p:nvSpPr>
          <p:cNvPr id="4" name="Slide Number Placeholder 3"/>
          <p:cNvSpPr>
            <a:spLocks noGrp="1"/>
          </p:cNvSpPr>
          <p:nvPr>
            <p:ph type="sldNum" sz="quarter" idx="10"/>
          </p:nvPr>
        </p:nvSpPr>
        <p:spPr/>
        <p:txBody>
          <a:bodyPr/>
          <a:lstStyle/>
          <a:p>
            <a:fld id="{E5C40876-83D6-48C6-8483-44CBE01520CA}" type="slidenum">
              <a:rPr lang="en-US" smtClean="0"/>
              <a:t>11</a:t>
            </a:fld>
            <a:endParaRPr lang="en-US"/>
          </a:p>
        </p:txBody>
      </p:sp>
    </p:spTree>
    <p:extLst>
      <p:ext uri="{BB962C8B-B14F-4D97-AF65-F5344CB8AC3E}">
        <p14:creationId xmlns:p14="http://schemas.microsoft.com/office/powerpoint/2010/main" val="1034925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you can see that there is no one Windows-based or Linux-based solution, which simultaneously deals with all these issues. I have developed AllMemPro to complete this gap. I am going to show how it works using two different scenarios.</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12</a:t>
            </a:fld>
            <a:endParaRPr lang="en-US"/>
          </a:p>
        </p:txBody>
      </p:sp>
    </p:spTree>
    <p:extLst>
      <p:ext uri="{BB962C8B-B14F-4D97-AF65-F5344CB8AC3E}">
        <p14:creationId xmlns:p14="http://schemas.microsoft.com/office/powerpoint/2010/main" val="987950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with the protection of allocated data in Windows kernel. </a:t>
            </a:r>
          </a:p>
        </p:txBody>
      </p:sp>
      <p:sp>
        <p:nvSpPr>
          <p:cNvPr id="4" name="Slide Number Placeholder 3"/>
          <p:cNvSpPr>
            <a:spLocks noGrp="1"/>
          </p:cNvSpPr>
          <p:nvPr>
            <p:ph type="sldNum" sz="quarter" idx="10"/>
          </p:nvPr>
        </p:nvSpPr>
        <p:spPr/>
        <p:txBody>
          <a:bodyPr/>
          <a:lstStyle/>
          <a:p>
            <a:fld id="{E5C40876-83D6-48C6-8483-44CBE01520CA}" type="slidenum">
              <a:rPr lang="en-US" smtClean="0"/>
              <a:t>13</a:t>
            </a:fld>
            <a:endParaRPr lang="en-US"/>
          </a:p>
        </p:txBody>
      </p:sp>
    </p:spTree>
    <p:extLst>
      <p:ext uri="{BB962C8B-B14F-4D97-AF65-F5344CB8AC3E}">
        <p14:creationId xmlns:p14="http://schemas.microsoft.com/office/powerpoint/2010/main" val="1197374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Look. After launching a new </a:t>
            </a:r>
            <a:r>
              <a:rPr lang="en-US" sz="1200" u="sng" kern="1200" dirty="0">
                <a:solidFill>
                  <a:schemeClr val="tx1"/>
                </a:solidFill>
                <a:effectLst/>
                <a:latin typeface="+mn-lt"/>
                <a:ea typeface="+mn-ea"/>
                <a:cs typeface="+mn-cs"/>
              </a:rPr>
              <a:t>pro</a:t>
            </a:r>
            <a:r>
              <a:rPr lang="en-US" sz="1200" kern="1200" dirty="0">
                <a:solidFill>
                  <a:schemeClr val="tx1"/>
                </a:solidFill>
                <a:effectLst/>
                <a:latin typeface="+mn-lt"/>
                <a:ea typeface="+mn-ea"/>
                <a:cs typeface="+mn-cs"/>
              </a:rPr>
              <a:t>cess, a corresponding EeePROCESS structure is allocated in the kernel-mode memory.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14</a:t>
            </a:fld>
            <a:endParaRPr lang="en-US"/>
          </a:p>
        </p:txBody>
      </p:sp>
    </p:spTree>
    <p:extLst>
      <p:ext uri="{BB962C8B-B14F-4D97-AF65-F5344CB8AC3E}">
        <p14:creationId xmlns:p14="http://schemas.microsoft.com/office/powerpoint/2010/main" val="4234516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structure includes a number of sensitive fields, for example </a:t>
            </a:r>
            <a:r>
              <a:rPr lang="en-US" sz="1200" kern="1200" dirty="0" err="1">
                <a:solidFill>
                  <a:schemeClr val="tx1"/>
                </a:solidFill>
                <a:effectLst/>
                <a:latin typeface="+mn-lt"/>
                <a:ea typeface="+mn-ea"/>
                <a:cs typeface="+mn-cs"/>
              </a:rPr>
              <a:t>ActiveProcessLinks</a:t>
            </a:r>
            <a:r>
              <a:rPr lang="en-US" sz="1200" kern="1200" dirty="0">
                <a:solidFill>
                  <a:schemeClr val="tx1"/>
                </a:solidFill>
                <a:effectLst/>
                <a:latin typeface="+mn-lt"/>
                <a:ea typeface="+mn-ea"/>
                <a:cs typeface="+mn-cs"/>
              </a:rPr>
              <a:t> and Token field.</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15</a:t>
            </a:fld>
            <a:endParaRPr lang="en-US"/>
          </a:p>
        </p:txBody>
      </p:sp>
    </p:spTree>
    <p:extLst>
      <p:ext uri="{BB962C8B-B14F-4D97-AF65-F5344CB8AC3E}">
        <p14:creationId xmlns:p14="http://schemas.microsoft.com/office/powerpoint/2010/main" val="1295425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Hackers can hide a process by changing the </a:t>
            </a:r>
            <a:r>
              <a:rPr lang="en-US" sz="1200" kern="1200" dirty="0" err="1">
                <a:solidFill>
                  <a:schemeClr val="tx1"/>
                </a:solidFill>
                <a:effectLst/>
                <a:latin typeface="+mn-lt"/>
                <a:ea typeface="+mn-ea"/>
                <a:cs typeface="+mn-cs"/>
              </a:rPr>
              <a:t>ActiveProcessLinks</a:t>
            </a:r>
            <a:r>
              <a:rPr lang="en-US" sz="1200" kern="1200" dirty="0">
                <a:solidFill>
                  <a:schemeClr val="tx1"/>
                </a:solidFill>
                <a:effectLst/>
                <a:latin typeface="+mn-lt"/>
                <a:ea typeface="+mn-ea"/>
                <a:cs typeface="+mn-cs"/>
              </a:rPr>
              <a:t>. Let’s look at Windows security response.</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16</a:t>
            </a:fld>
            <a:endParaRPr lang="en-US"/>
          </a:p>
        </p:txBody>
      </p:sp>
    </p:spTree>
    <p:extLst>
      <p:ext uri="{BB962C8B-B14F-4D97-AF65-F5344CB8AC3E}">
        <p14:creationId xmlns:p14="http://schemas.microsoft.com/office/powerpoint/2010/main" val="1511110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am going to show you an example of hiding process using command line or cmd. </a:t>
            </a:r>
            <a:r>
              <a:rPr lang="en-US" sz="1200" u="sng" kern="1200" dirty="0">
                <a:solidFill>
                  <a:schemeClr val="tx1"/>
                </a:solidFill>
                <a:effectLst/>
                <a:latin typeface="+mn-lt"/>
                <a:ea typeface="+mn-ea"/>
                <a:cs typeface="+mn-cs"/>
              </a:rPr>
              <a:t>Look</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start cmd.exe. Now if we check the process list we can see that cmd is in the process list and its process ID is 2-1-9-2, let’s try to hide it. </a:t>
            </a:r>
          </a:p>
          <a:p>
            <a:r>
              <a:rPr lang="en-US" sz="1200" kern="1200" dirty="0">
                <a:solidFill>
                  <a:schemeClr val="tx1"/>
                </a:solidFill>
                <a:effectLst/>
                <a:latin typeface="+mn-lt"/>
                <a:ea typeface="+mn-ea"/>
                <a:cs typeface="+mn-cs"/>
              </a:rPr>
              <a:t>I am launching </a:t>
            </a:r>
            <a:r>
              <a:rPr lang="en-US" sz="1200" kern="1200" dirty="0" err="1">
                <a:solidFill>
                  <a:schemeClr val="tx1"/>
                </a:solidFill>
                <a:effectLst/>
                <a:latin typeface="+mn-lt"/>
                <a:ea typeface="+mn-ea"/>
                <a:cs typeface="+mn-cs"/>
              </a:rPr>
              <a:t>MemAttacker</a:t>
            </a:r>
            <a:r>
              <a:rPr lang="en-US" sz="1200" kern="1200" dirty="0">
                <a:solidFill>
                  <a:schemeClr val="tx1"/>
                </a:solidFill>
                <a:effectLst/>
                <a:latin typeface="+mn-lt"/>
                <a:ea typeface="+mn-ea"/>
                <a:cs typeface="+mn-cs"/>
              </a:rPr>
              <a:t>, which imitates hacker’s activity. The </a:t>
            </a:r>
            <a:r>
              <a:rPr lang="en-US" sz="1200" kern="1200" dirty="0" err="1">
                <a:solidFill>
                  <a:schemeClr val="tx1"/>
                </a:solidFill>
                <a:effectLst/>
                <a:latin typeface="+mn-lt"/>
                <a:ea typeface="+mn-ea"/>
                <a:cs typeface="+mn-cs"/>
              </a:rPr>
              <a:t>MemAttacker</a:t>
            </a:r>
            <a:r>
              <a:rPr lang="en-US" sz="1200" kern="1200" dirty="0">
                <a:solidFill>
                  <a:schemeClr val="tx1"/>
                </a:solidFill>
                <a:effectLst/>
                <a:latin typeface="+mn-lt"/>
                <a:ea typeface="+mn-ea"/>
                <a:cs typeface="+mn-cs"/>
              </a:rPr>
              <a:t> loads a driver to manipulate kernel-mode memory. To hide this process, I use hide command and process ID. </a:t>
            </a:r>
          </a:p>
          <a:p>
            <a:r>
              <a:rPr lang="en-US" sz="1200" kern="1200" dirty="0">
                <a:solidFill>
                  <a:schemeClr val="tx1"/>
                </a:solidFill>
                <a:effectLst/>
                <a:latin typeface="+mn-lt"/>
                <a:ea typeface="+mn-ea"/>
                <a:cs typeface="+mn-cs"/>
              </a:rPr>
              <a:t>Now, let’s check the process list again and we can see that there is no cmd, but it still </a:t>
            </a:r>
            <a:r>
              <a:rPr lang="en-US" sz="1200" u="sng" kern="1200" dirty="0">
                <a:solidFill>
                  <a:schemeClr val="tx1"/>
                </a:solidFill>
                <a:effectLst/>
                <a:latin typeface="+mn-lt"/>
                <a:ea typeface="+mn-ea"/>
                <a:cs typeface="+mn-cs"/>
              </a:rPr>
              <a:t>active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Now let’s wait for </a:t>
            </a:r>
            <a:r>
              <a:rPr lang="en-US" sz="1200" u="sng" kern="1200" dirty="0">
                <a:solidFill>
                  <a:schemeClr val="tx1"/>
                </a:solidFill>
                <a:effectLst/>
                <a:latin typeface="+mn-lt"/>
                <a:ea typeface="+mn-ea"/>
                <a:cs typeface="+mn-cs"/>
              </a:rPr>
              <a:t>Patch Guard</a:t>
            </a:r>
            <a:r>
              <a:rPr lang="en-US" sz="1200" kern="1200" dirty="0">
                <a:solidFill>
                  <a:schemeClr val="tx1"/>
                </a:solidFill>
                <a:effectLst/>
                <a:latin typeface="+mn-lt"/>
                <a:ea typeface="+mn-ea"/>
                <a:cs typeface="+mn-cs"/>
              </a:rPr>
              <a:t> response, which is designed to prevent illegal memory modifications. We’ve been waiting just for 5 minutes, which is not too long, and see, that Patch Guard has crashed th</a:t>
            </a:r>
            <a:r>
              <a:rPr lang="en-US" sz="1200" u="sng"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OS. It reveals the unauthorized memory manipulations, which hide a cmd process. </a:t>
            </a:r>
          </a:p>
          <a:p>
            <a:r>
              <a:rPr lang="en-US" sz="1200" kern="1200" dirty="0">
                <a:solidFill>
                  <a:schemeClr val="tx1"/>
                </a:solidFill>
                <a:effectLst/>
                <a:latin typeface="+mn-lt"/>
                <a:ea typeface="+mn-ea"/>
                <a:cs typeface="+mn-cs"/>
              </a:rPr>
              <a:t>This act of crashing is very important because it blocks users’ activity for example, paying online and protects the operating system.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17</a:t>
            </a:fld>
            <a:endParaRPr lang="en-US"/>
          </a:p>
        </p:txBody>
      </p:sp>
    </p:spTree>
    <p:extLst>
      <p:ext uri="{BB962C8B-B14F-4D97-AF65-F5344CB8AC3E}">
        <p14:creationId xmlns:p14="http://schemas.microsoft.com/office/powerpoint/2010/main" val="1483227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Windows security prevents hiding processes. </a:t>
            </a:r>
          </a:p>
          <a:p>
            <a:r>
              <a:rPr lang="en-US" sz="1200" kern="1200" dirty="0">
                <a:solidFill>
                  <a:schemeClr val="tx1"/>
                </a:solidFill>
                <a:effectLst/>
                <a:latin typeface="+mn-lt"/>
                <a:ea typeface="+mn-ea"/>
                <a:cs typeface="+mn-cs"/>
              </a:rPr>
              <a:t>But can it detect the process privilege escalation? Hacker can elevate process privileges by manipulating with Token field. Let’s walk the talk.</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18</a:t>
            </a:fld>
            <a:endParaRPr lang="en-US"/>
          </a:p>
        </p:txBody>
      </p:sp>
    </p:spTree>
    <p:extLst>
      <p:ext uri="{BB962C8B-B14F-4D97-AF65-F5344CB8AC3E}">
        <p14:creationId xmlns:p14="http://schemas.microsoft.com/office/powerpoint/2010/main" val="3926315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I will {</a:t>
            </a:r>
            <a:r>
              <a:rPr lang="en-US" sz="1200" kern="1200" dirty="0" err="1">
                <a:solidFill>
                  <a:schemeClr val="tx1"/>
                </a:solidFill>
                <a:effectLst/>
                <a:latin typeface="+mn-lt"/>
                <a:ea typeface="+mn-ea"/>
                <a:cs typeface="+mn-cs"/>
              </a:rPr>
              <a:t>e’liveit</a:t>
            </a:r>
            <a:r>
              <a:rPr lang="en-US" sz="1200" kern="1200" dirty="0">
                <a:solidFill>
                  <a:schemeClr val="tx1"/>
                </a:solidFill>
                <a:effectLst/>
                <a:latin typeface="+mn-lt"/>
                <a:ea typeface="+mn-ea"/>
                <a:cs typeface="+mn-cs"/>
              </a:rPr>
              <a:t>} elevate privileges for cmd without hiding it. Only privileges. Let’s see it.</a:t>
            </a:r>
          </a:p>
          <a:p>
            <a:r>
              <a:rPr lang="en-US" sz="1200" kern="1200" dirty="0">
                <a:solidFill>
                  <a:schemeClr val="tx1"/>
                </a:solidFill>
                <a:effectLst/>
                <a:latin typeface="+mn-lt"/>
                <a:ea typeface="+mn-ea"/>
                <a:cs typeface="+mn-cs"/>
              </a:rPr>
              <a:t>I start cmd. Next, by using this command, I get its process ID. Well. Copy its PID. We can see that cmd has users’ privileges, which is expected, and it is not enough to disable for example the security service. </a:t>
            </a:r>
          </a:p>
          <a:p>
            <a:r>
              <a:rPr lang="en-US" sz="1200" kern="1200" dirty="0">
                <a:solidFill>
                  <a:schemeClr val="tx1"/>
                </a:solidFill>
                <a:effectLst/>
                <a:latin typeface="+mn-lt"/>
                <a:ea typeface="+mn-ea"/>
                <a:cs typeface="+mn-cs"/>
              </a:rPr>
              <a:t>Now we try to elevate the cmd privileges. I launch </a:t>
            </a:r>
            <a:r>
              <a:rPr lang="en-US" sz="1200" kern="1200" dirty="0" err="1">
                <a:solidFill>
                  <a:schemeClr val="tx1"/>
                </a:solidFill>
                <a:effectLst/>
                <a:latin typeface="+mn-lt"/>
                <a:ea typeface="+mn-ea"/>
                <a:cs typeface="+mn-cs"/>
              </a:rPr>
              <a:t>MemAttacker</a:t>
            </a:r>
            <a:r>
              <a:rPr lang="en-US" sz="1200" kern="1200" dirty="0">
                <a:solidFill>
                  <a:schemeClr val="tx1"/>
                </a:solidFill>
                <a:effectLst/>
                <a:latin typeface="+mn-lt"/>
                <a:ea typeface="+mn-ea"/>
                <a:cs typeface="+mn-cs"/>
              </a:rPr>
              <a:t> again. I use </a:t>
            </a:r>
            <a:r>
              <a:rPr lang="en-US" sz="1200" kern="1200" dirty="0" err="1">
                <a:solidFill>
                  <a:schemeClr val="tx1"/>
                </a:solidFill>
                <a:effectLst/>
                <a:latin typeface="+mn-lt"/>
                <a:ea typeface="+mn-ea"/>
                <a:cs typeface="+mn-cs"/>
              </a:rPr>
              <a:t>priv</a:t>
            </a:r>
            <a:r>
              <a:rPr lang="en-US" sz="1200" kern="1200" dirty="0">
                <a:solidFill>
                  <a:schemeClr val="tx1"/>
                </a:solidFill>
                <a:effectLst/>
                <a:latin typeface="+mn-lt"/>
                <a:ea typeface="+mn-ea"/>
                <a:cs typeface="+mn-cs"/>
              </a:rPr>
              <a:t> command with process ID to </a:t>
            </a:r>
            <a:r>
              <a:rPr lang="en-US" sz="1200" u="sng"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scalate process privileges. Done. </a:t>
            </a:r>
          </a:p>
          <a:p>
            <a:r>
              <a:rPr lang="en-US" sz="1200" kern="1200" dirty="0">
                <a:solidFill>
                  <a:schemeClr val="tx1"/>
                </a:solidFill>
                <a:effectLst/>
                <a:latin typeface="+mn-lt"/>
                <a:ea typeface="+mn-ea"/>
                <a:cs typeface="+mn-cs"/>
              </a:rPr>
              <a:t>Checking the privileges again. Now cmd has the highest privileges and it can even </a:t>
            </a:r>
            <a:r>
              <a:rPr lang="en-US" sz="1200" u="sng" kern="1200" dirty="0">
                <a:solidFill>
                  <a:schemeClr val="tx1"/>
                </a:solidFill>
                <a:effectLst/>
                <a:latin typeface="+mn-lt"/>
                <a:ea typeface="+mn-ea"/>
                <a:cs typeface="+mn-cs"/>
              </a:rPr>
              <a:t>disable</a:t>
            </a:r>
            <a:r>
              <a:rPr lang="en-US" sz="1200" kern="1200" dirty="0">
                <a:solidFill>
                  <a:schemeClr val="tx1"/>
                </a:solidFill>
                <a:effectLst/>
                <a:latin typeface="+mn-lt"/>
                <a:ea typeface="+mn-ea"/>
                <a:cs typeface="+mn-cs"/>
              </a:rPr>
              <a:t> the security service. The privileges have been escalated. Okay. </a:t>
            </a:r>
          </a:p>
          <a:p>
            <a:r>
              <a:rPr lang="en-US" sz="1200" kern="1200" dirty="0">
                <a:solidFill>
                  <a:schemeClr val="tx1"/>
                </a:solidFill>
                <a:effectLst/>
                <a:latin typeface="+mn-lt"/>
                <a:ea typeface="+mn-ea"/>
                <a:cs typeface="+mn-cs"/>
              </a:rPr>
              <a:t>And so let’s wait for Patch Guard reaction. You can imagine that this time we’ve been waiting for as long as 5 hours and almost nothing happened. We’ve got only small notification, which can also be disabled. We have no crushing the OS. It means that Patch Guard didn’t prevent this invasion and the OS became infected.</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19</a:t>
            </a:fld>
            <a:endParaRPr lang="en-US"/>
          </a:p>
        </p:txBody>
      </p:sp>
    </p:spTree>
    <p:extLst>
      <p:ext uri="{BB962C8B-B14F-4D97-AF65-F5344CB8AC3E}">
        <p14:creationId xmlns:p14="http://schemas.microsoft.com/office/powerpoint/2010/main" val="1929715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what </a:t>
            </a:r>
            <a:r>
              <a:rPr lang="en-US" sz="1200" u="sng" kern="1200" dirty="0">
                <a:solidFill>
                  <a:schemeClr val="tx1"/>
                </a:solidFill>
                <a:effectLst/>
                <a:latin typeface="+mn-lt"/>
                <a:ea typeface="+mn-ea"/>
                <a:cs typeface="+mn-cs"/>
              </a:rPr>
              <a:t>is</a:t>
            </a:r>
            <a:r>
              <a:rPr lang="en-US" sz="1200" kern="1200" dirty="0">
                <a:solidFill>
                  <a:schemeClr val="tx1"/>
                </a:solidFill>
                <a:effectLst/>
                <a:latin typeface="+mn-lt"/>
                <a:ea typeface="+mn-ea"/>
                <a:cs typeface="+mn-cs"/>
              </a:rPr>
              <a:t> a dynamically allocated data, and </a:t>
            </a:r>
            <a:r>
              <a:rPr lang="en-US" sz="1200" u="sng" kern="1200" dirty="0">
                <a:solidFill>
                  <a:schemeClr val="tx1"/>
                </a:solidFill>
                <a:effectLst/>
                <a:latin typeface="+mn-lt"/>
                <a:ea typeface="+mn-ea"/>
                <a:cs typeface="+mn-cs"/>
              </a:rPr>
              <a:t>why</a:t>
            </a:r>
            <a:r>
              <a:rPr lang="en-US" sz="1200" kern="1200" dirty="0">
                <a:solidFill>
                  <a:schemeClr val="tx1"/>
                </a:solidFill>
                <a:effectLst/>
                <a:latin typeface="+mn-lt"/>
                <a:ea typeface="+mn-ea"/>
                <a:cs typeface="+mn-cs"/>
              </a:rPr>
              <a:t> we need to </a:t>
            </a:r>
            <a:r>
              <a:rPr lang="en-US" sz="1200" u="sng" kern="1200" dirty="0">
                <a:solidFill>
                  <a:schemeClr val="tx1"/>
                </a:solidFill>
                <a:effectLst/>
                <a:latin typeface="+mn-lt"/>
                <a:ea typeface="+mn-ea"/>
                <a:cs typeface="+mn-cs"/>
              </a:rPr>
              <a:t>bother</a:t>
            </a:r>
            <a:r>
              <a:rPr lang="en-US" sz="1200" kern="1200" dirty="0">
                <a:solidFill>
                  <a:schemeClr val="tx1"/>
                </a:solidFill>
                <a:effectLst/>
                <a:latin typeface="+mn-lt"/>
                <a:ea typeface="+mn-ea"/>
                <a:cs typeface="+mn-cs"/>
              </a:rPr>
              <a:t> about it.</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2</a:t>
            </a:fld>
            <a:endParaRPr lang="en-US"/>
          </a:p>
        </p:txBody>
      </p:sp>
    </p:spTree>
    <p:extLst>
      <p:ext uri="{BB962C8B-B14F-4D97-AF65-F5344CB8AC3E}">
        <p14:creationId xmlns:p14="http://schemas.microsoft.com/office/powerpoint/2010/main" val="1365548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just seen that Windows security can’t reveal process privilege escalation.</a:t>
            </a:r>
          </a:p>
        </p:txBody>
      </p:sp>
      <p:sp>
        <p:nvSpPr>
          <p:cNvPr id="4" name="Slide Number Placeholder 3"/>
          <p:cNvSpPr>
            <a:spLocks noGrp="1"/>
          </p:cNvSpPr>
          <p:nvPr>
            <p:ph type="sldNum" sz="quarter" idx="10"/>
          </p:nvPr>
        </p:nvSpPr>
        <p:spPr/>
        <p:txBody>
          <a:bodyPr/>
          <a:lstStyle/>
          <a:p>
            <a:fld id="{E5C40876-83D6-48C6-8483-44CBE01520CA}" type="slidenum">
              <a:rPr lang="en-US" smtClean="0"/>
              <a:t>20</a:t>
            </a:fld>
            <a:endParaRPr lang="en-US"/>
          </a:p>
        </p:txBody>
      </p:sp>
    </p:spTree>
    <p:extLst>
      <p:ext uri="{BB962C8B-B14F-4D97-AF65-F5344CB8AC3E}">
        <p14:creationId xmlns:p14="http://schemas.microsoft.com/office/powerpoint/2010/main" val="3391522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me show you how AllMemPro is able to prevent this drawback of Windows Security.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21</a:t>
            </a:fld>
            <a:endParaRPr lang="en-US"/>
          </a:p>
        </p:txBody>
      </p:sp>
    </p:spTree>
    <p:extLst>
      <p:ext uri="{BB962C8B-B14F-4D97-AF65-F5344CB8AC3E}">
        <p14:creationId xmlns:p14="http://schemas.microsoft.com/office/powerpoint/2010/main" val="224021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I start </a:t>
            </a:r>
            <a:r>
              <a:rPr lang="en-US" sz="1200" kern="1200" dirty="0" err="1">
                <a:solidFill>
                  <a:schemeClr val="tx1"/>
                </a:solidFill>
                <a:effectLst/>
                <a:latin typeface="+mn-lt"/>
                <a:ea typeface="+mn-ea"/>
                <a:cs typeface="+mn-cs"/>
              </a:rPr>
              <a:t>DbgView</a:t>
            </a:r>
            <a:r>
              <a:rPr lang="en-US" sz="1200" kern="1200" dirty="0">
                <a:solidFill>
                  <a:schemeClr val="tx1"/>
                </a:solidFill>
                <a:effectLst/>
                <a:latin typeface="+mn-lt"/>
                <a:ea typeface="+mn-ea"/>
                <a:cs typeface="+mn-cs"/>
              </a:rPr>
              <a:t> and set all flags to see AllMemPro output. Now you see that all flags have been set. </a:t>
            </a:r>
          </a:p>
          <a:p>
            <a:r>
              <a:rPr lang="en-US" sz="1200" kern="1200" dirty="0">
                <a:solidFill>
                  <a:schemeClr val="tx1"/>
                </a:solidFill>
                <a:effectLst/>
                <a:latin typeface="+mn-lt"/>
                <a:ea typeface="+mn-ea"/>
                <a:cs typeface="+mn-cs"/>
              </a:rPr>
              <a:t>I launch AllMemPro console app. It loads the driver and activates the hypervisor. </a:t>
            </a:r>
          </a:p>
          <a:p>
            <a:r>
              <a:rPr lang="en-US" sz="1200" kern="1200" dirty="0">
                <a:solidFill>
                  <a:schemeClr val="tx1"/>
                </a:solidFill>
                <a:effectLst/>
                <a:latin typeface="+mn-lt"/>
                <a:ea typeface="+mn-ea"/>
                <a:cs typeface="+mn-cs"/>
              </a:rPr>
              <a:t>After 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start cmd, get its process ID, and check its privileges. As we expected cmd has users’ privileges and can’t disable the security service. </a:t>
            </a:r>
          </a:p>
          <a:p>
            <a:r>
              <a:rPr lang="en-US" sz="1200" kern="1200" dirty="0">
                <a:solidFill>
                  <a:schemeClr val="tx1"/>
                </a:solidFill>
                <a:effectLst/>
                <a:latin typeface="+mn-lt"/>
                <a:ea typeface="+mn-ea"/>
                <a:cs typeface="+mn-cs"/>
              </a:rPr>
              <a:t>Let’s try to elevate its privileges once again. We load our </a:t>
            </a:r>
            <a:r>
              <a:rPr lang="en-US" sz="1200" kern="1200" dirty="0" err="1">
                <a:solidFill>
                  <a:schemeClr val="tx1"/>
                </a:solidFill>
                <a:effectLst/>
                <a:latin typeface="+mn-lt"/>
                <a:ea typeface="+mn-ea"/>
                <a:cs typeface="+mn-cs"/>
              </a:rPr>
              <a:t>MemAttacker</a:t>
            </a:r>
            <a:r>
              <a:rPr lang="en-US" sz="1200" kern="1200" dirty="0">
                <a:solidFill>
                  <a:schemeClr val="tx1"/>
                </a:solidFill>
                <a:effectLst/>
                <a:latin typeface="+mn-lt"/>
                <a:ea typeface="+mn-ea"/>
                <a:cs typeface="+mn-cs"/>
              </a:rPr>
              <a:t>. And use </a:t>
            </a:r>
            <a:r>
              <a:rPr lang="en-US" sz="1200" kern="1200" dirty="0" err="1">
                <a:solidFill>
                  <a:schemeClr val="tx1"/>
                </a:solidFill>
                <a:effectLst/>
                <a:latin typeface="+mn-lt"/>
                <a:ea typeface="+mn-ea"/>
                <a:cs typeface="+mn-cs"/>
              </a:rPr>
              <a:t>priv</a:t>
            </a:r>
            <a:r>
              <a:rPr lang="en-US" sz="1200" kern="1200" dirty="0">
                <a:solidFill>
                  <a:schemeClr val="tx1"/>
                </a:solidFill>
                <a:effectLst/>
                <a:latin typeface="+mn-lt"/>
                <a:ea typeface="+mn-ea"/>
                <a:cs typeface="+mn-cs"/>
              </a:rPr>
              <a:t> command with process ID to escalate privileges. Done! </a:t>
            </a:r>
          </a:p>
          <a:p>
            <a:r>
              <a:rPr lang="en-US" sz="1200" kern="1200" dirty="0">
                <a:solidFill>
                  <a:schemeClr val="tx1"/>
                </a:solidFill>
                <a:effectLst/>
                <a:latin typeface="+mn-lt"/>
                <a:ea typeface="+mn-ea"/>
                <a:cs typeface="+mn-cs"/>
              </a:rPr>
              <a:t>Let’s check the privileges. Cmd has still users’ privileges and can’t disable security service. It means that </a:t>
            </a:r>
            <a:r>
              <a:rPr lang="en-US" sz="1200" kern="1200" dirty="0" err="1">
                <a:solidFill>
                  <a:schemeClr val="tx1"/>
                </a:solidFill>
                <a:effectLst/>
                <a:latin typeface="+mn-lt"/>
                <a:ea typeface="+mn-ea"/>
                <a:cs typeface="+mn-cs"/>
              </a:rPr>
              <a:t>MemAttacker</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failed</a:t>
            </a:r>
            <a:r>
              <a:rPr lang="en-US" sz="1200" kern="1200" dirty="0">
                <a:solidFill>
                  <a:schemeClr val="tx1"/>
                </a:solidFill>
                <a:effectLst/>
                <a:latin typeface="+mn-lt"/>
                <a:ea typeface="+mn-ea"/>
                <a:cs typeface="+mn-cs"/>
              </a:rPr>
              <a:t>. But </a:t>
            </a:r>
            <a:r>
              <a:rPr lang="en-US" sz="1200" u="sng" kern="1200" dirty="0">
                <a:solidFill>
                  <a:schemeClr val="tx1"/>
                </a:solidFill>
                <a:effectLst/>
                <a:latin typeface="+mn-lt"/>
                <a:ea typeface="+mn-ea"/>
                <a:cs typeface="+mn-cs"/>
              </a:rPr>
              <a:t>why</a:t>
            </a:r>
            <a:r>
              <a:rPr lang="en-US" sz="1200" kern="1200" dirty="0">
                <a:solidFill>
                  <a:schemeClr val="tx1"/>
                </a:solidFill>
                <a:effectLst/>
                <a:latin typeface="+mn-lt"/>
                <a:ea typeface="+mn-ea"/>
                <a:cs typeface="+mn-cs"/>
              </a:rPr>
              <a:t> it fails?</a:t>
            </a:r>
          </a:p>
          <a:p>
            <a:r>
              <a:rPr lang="en-US" sz="1200" kern="1200" dirty="0">
                <a:solidFill>
                  <a:schemeClr val="tx1"/>
                </a:solidFill>
                <a:effectLst/>
                <a:latin typeface="+mn-lt"/>
                <a:ea typeface="+mn-ea"/>
                <a:cs typeface="+mn-cs"/>
              </a:rPr>
              <a:t>Let’s go to </a:t>
            </a:r>
            <a:r>
              <a:rPr lang="en-US" sz="1200" kern="1200" dirty="0" err="1">
                <a:solidFill>
                  <a:schemeClr val="tx1"/>
                </a:solidFill>
                <a:effectLst/>
                <a:latin typeface="+mn-lt"/>
                <a:ea typeface="+mn-ea"/>
                <a:cs typeface="+mn-cs"/>
              </a:rPr>
              <a:t>DbgView</a:t>
            </a:r>
            <a:r>
              <a:rPr lang="en-US" sz="1200" kern="1200" dirty="0">
                <a:solidFill>
                  <a:schemeClr val="tx1"/>
                </a:solidFill>
                <a:effectLst/>
                <a:latin typeface="+mn-lt"/>
                <a:ea typeface="+mn-ea"/>
                <a:cs typeface="+mn-cs"/>
              </a:rPr>
              <a:t>. Here we see that AllMemPro is loaded and catches the loading of cmd.exe (optionally return to the 00:33 and continue with 01:33). </a:t>
            </a:r>
          </a:p>
          <a:p>
            <a:r>
              <a:rPr lang="en-US" sz="1200" kern="1200" dirty="0">
                <a:solidFill>
                  <a:schemeClr val="tx1"/>
                </a:solidFill>
                <a:effectLst/>
                <a:latin typeface="+mn-lt"/>
                <a:ea typeface="+mn-ea"/>
                <a:cs typeface="+mn-cs"/>
              </a:rPr>
              <a:t>Let’s scroll down and see that AllMemPro prevents illegal write access and protects the EPROCESS structure by using </a:t>
            </a:r>
            <a:r>
              <a:rPr lang="en-US" sz="1200" u="sng" kern="1200" dirty="0">
                <a:solidFill>
                  <a:schemeClr val="tx1"/>
                </a:solidFill>
                <a:effectLst/>
                <a:latin typeface="+mn-lt"/>
                <a:ea typeface="+mn-ea"/>
                <a:cs typeface="+mn-cs"/>
              </a:rPr>
              <a:t>fake data</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how my AllMemPro protects the OS.</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22</a:t>
            </a:fld>
            <a:endParaRPr lang="en-US"/>
          </a:p>
        </p:txBody>
      </p:sp>
    </p:spTree>
    <p:extLst>
      <p:ext uri="{BB962C8B-B14F-4D97-AF65-F5344CB8AC3E}">
        <p14:creationId xmlns:p14="http://schemas.microsoft.com/office/powerpoint/2010/main" val="439334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just seen that AllMemPro blocks process privilege elevation. </a:t>
            </a:r>
          </a:p>
          <a:p>
            <a:r>
              <a:rPr lang="en-US" sz="1200" kern="1200" dirty="0">
                <a:solidFill>
                  <a:schemeClr val="tx1"/>
                </a:solidFill>
                <a:effectLst/>
                <a:latin typeface="+mn-lt"/>
                <a:ea typeface="+mn-ea"/>
                <a:cs typeface="+mn-cs"/>
              </a:rPr>
              <a:t>Let’s move on to the second scenario dealing with protection of Industrial Control Systems.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23</a:t>
            </a:fld>
            <a:endParaRPr lang="en-US"/>
          </a:p>
        </p:txBody>
      </p:sp>
    </p:spTree>
    <p:extLst>
      <p:ext uri="{BB962C8B-B14F-4D97-AF65-F5344CB8AC3E}">
        <p14:creationId xmlns:p14="http://schemas.microsoft.com/office/powerpoint/2010/main" val="2449546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use </a:t>
            </a:r>
            <a:r>
              <a:rPr lang="en-US" sz="1200" kern="1200" dirty="0" err="1">
                <a:solidFill>
                  <a:schemeClr val="tx1"/>
                </a:solidFill>
                <a:effectLst/>
                <a:latin typeface="+mn-lt"/>
                <a:ea typeface="+mn-ea"/>
                <a:cs typeface="+mn-cs"/>
              </a:rPr>
              <a:t>MemAllocator</a:t>
            </a:r>
            <a:r>
              <a:rPr lang="en-US" sz="1200" kern="1200" dirty="0">
                <a:solidFill>
                  <a:schemeClr val="tx1"/>
                </a:solidFill>
                <a:effectLst/>
                <a:latin typeface="+mn-lt"/>
                <a:ea typeface="+mn-ea"/>
                <a:cs typeface="+mn-cs"/>
              </a:rPr>
              <a:t> as an example of industrial software that controls a hypothetical nuclear reactor. </a:t>
            </a:r>
            <a:r>
              <a:rPr lang="en-US" sz="1200" kern="1200" dirty="0" err="1">
                <a:solidFill>
                  <a:schemeClr val="tx1"/>
                </a:solidFill>
                <a:effectLst/>
                <a:latin typeface="+mn-lt"/>
                <a:ea typeface="+mn-ea"/>
                <a:cs typeface="+mn-cs"/>
              </a:rPr>
              <a:t>MemAllocator</a:t>
            </a:r>
            <a:r>
              <a:rPr lang="en-US" sz="1200" kern="1200" dirty="0">
                <a:solidFill>
                  <a:schemeClr val="tx1"/>
                </a:solidFill>
                <a:effectLst/>
                <a:latin typeface="+mn-lt"/>
                <a:ea typeface="+mn-ea"/>
                <a:cs typeface="+mn-cs"/>
              </a:rPr>
              <a:t> loads a driver, which allocates the memory and sets an initial sensor reading. Let’s assume that this value is used as a temperature of our nuclear reactor.</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24</a:t>
            </a:fld>
            <a:endParaRPr lang="en-US"/>
          </a:p>
        </p:txBody>
      </p:sp>
    </p:spTree>
    <p:extLst>
      <p:ext uri="{BB962C8B-B14F-4D97-AF65-F5344CB8AC3E}">
        <p14:creationId xmlns:p14="http://schemas.microsoft.com/office/powerpoint/2010/main" val="635680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I launch </a:t>
            </a:r>
            <a:r>
              <a:rPr lang="en-US" sz="1200" kern="1200" dirty="0" err="1">
                <a:solidFill>
                  <a:schemeClr val="tx1"/>
                </a:solidFill>
                <a:effectLst/>
                <a:latin typeface="+mn-lt"/>
                <a:ea typeface="+mn-ea"/>
                <a:cs typeface="+mn-cs"/>
              </a:rPr>
              <a:t>MemAttacker</a:t>
            </a:r>
            <a:r>
              <a:rPr lang="en-US" sz="1200" kern="1200" dirty="0">
                <a:solidFill>
                  <a:schemeClr val="tx1"/>
                </a:solidFill>
                <a:effectLst/>
                <a:latin typeface="+mn-lt"/>
                <a:ea typeface="+mn-ea"/>
                <a:cs typeface="+mn-cs"/>
              </a:rPr>
              <a:t> to read and increase this temperate. You will see that this memory can be changed, without any security alerts. </a:t>
            </a:r>
          </a:p>
          <a:p>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25</a:t>
            </a:fld>
            <a:endParaRPr lang="en-US"/>
          </a:p>
        </p:txBody>
      </p:sp>
    </p:spTree>
    <p:extLst>
      <p:ext uri="{BB962C8B-B14F-4D97-AF65-F5344CB8AC3E}">
        <p14:creationId xmlns:p14="http://schemas.microsoft.com/office/powerpoint/2010/main" val="1236845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place, I load </a:t>
            </a:r>
            <a:r>
              <a:rPr lang="en-US" sz="1200" kern="1200" dirty="0" err="1">
                <a:solidFill>
                  <a:schemeClr val="tx1"/>
                </a:solidFill>
                <a:effectLst/>
                <a:latin typeface="+mn-lt"/>
                <a:ea typeface="+mn-ea"/>
                <a:cs typeface="+mn-cs"/>
              </a:rPr>
              <a:t>DbgView</a:t>
            </a:r>
            <a:r>
              <a:rPr lang="en-US" sz="1200" kern="1200" dirty="0">
                <a:solidFill>
                  <a:schemeClr val="tx1"/>
                </a:solidFill>
                <a:effectLst/>
                <a:latin typeface="+mn-lt"/>
                <a:ea typeface="+mn-ea"/>
                <a:cs typeface="+mn-cs"/>
              </a:rPr>
              <a:t> to see the output from drivers. I set all flags to see debug outputs. Now, I start </a:t>
            </a:r>
            <a:r>
              <a:rPr lang="en-US" sz="1200" kern="1200" dirty="0" err="1">
                <a:solidFill>
                  <a:schemeClr val="tx1"/>
                </a:solidFill>
                <a:effectLst/>
                <a:latin typeface="+mn-lt"/>
                <a:ea typeface="+mn-ea"/>
                <a:cs typeface="+mn-cs"/>
              </a:rPr>
              <a:t>MemAllocator</a:t>
            </a:r>
            <a:r>
              <a:rPr lang="en-US" sz="1200" kern="1200" dirty="0">
                <a:solidFill>
                  <a:schemeClr val="tx1"/>
                </a:solidFill>
                <a:effectLst/>
                <a:latin typeface="+mn-lt"/>
                <a:ea typeface="+mn-ea"/>
                <a:cs typeface="+mn-cs"/>
              </a:rPr>
              <a:t>. This app plays the role of industrial software and sets the temperature of a nuclear reactor. To set the initial temperature I use </a:t>
            </a:r>
            <a:r>
              <a:rPr lang="en-US" sz="1200" kern="1200" dirty="0" err="1">
                <a:solidFill>
                  <a:schemeClr val="tx1"/>
                </a:solidFill>
                <a:effectLst/>
                <a:latin typeface="+mn-lt"/>
                <a:ea typeface="+mn-ea"/>
                <a:cs typeface="+mn-cs"/>
              </a:rPr>
              <a:t>starttemp</a:t>
            </a:r>
            <a:r>
              <a:rPr lang="en-US" sz="1200" kern="1200" dirty="0">
                <a:solidFill>
                  <a:schemeClr val="tx1"/>
                </a:solidFill>
                <a:effectLst/>
                <a:latin typeface="+mn-lt"/>
                <a:ea typeface="+mn-ea"/>
                <a:cs typeface="+mn-cs"/>
              </a:rPr>
              <a:t> – command. </a:t>
            </a:r>
          </a:p>
          <a:p>
            <a:r>
              <a:rPr lang="en-US" sz="1200" kern="1200" dirty="0">
                <a:solidFill>
                  <a:schemeClr val="tx1"/>
                </a:solidFill>
                <a:effectLst/>
                <a:latin typeface="+mn-lt"/>
                <a:ea typeface="+mn-ea"/>
                <a:cs typeface="+mn-cs"/>
              </a:rPr>
              <a:t>I use ABCD as a two-byte hexadecimal value. AB – is one byte, CD – is the second one. </a:t>
            </a:r>
          </a:p>
          <a:p>
            <a:r>
              <a:rPr lang="en-US" sz="1200" kern="1200" dirty="0">
                <a:solidFill>
                  <a:schemeClr val="tx1"/>
                </a:solidFill>
                <a:effectLst/>
                <a:latin typeface="+mn-lt"/>
                <a:ea typeface="+mn-ea"/>
                <a:cs typeface="+mn-cs"/>
              </a:rPr>
              <a:t>We can see that the software is </a:t>
            </a:r>
            <a:r>
              <a:rPr lang="en-US" sz="1200" kern="1200" dirty="0" err="1">
                <a:solidFill>
                  <a:schemeClr val="tx1"/>
                </a:solidFill>
                <a:effectLst/>
                <a:latin typeface="+mn-lt"/>
                <a:ea typeface="+mn-ea"/>
                <a:cs typeface="+mn-cs"/>
              </a:rPr>
              <a:t>mo`nitoring</a:t>
            </a:r>
            <a:r>
              <a:rPr lang="en-US" sz="1200" kern="1200" dirty="0">
                <a:solidFill>
                  <a:schemeClr val="tx1"/>
                </a:solidFill>
                <a:effectLst/>
                <a:latin typeface="+mn-lt"/>
                <a:ea typeface="+mn-ea"/>
                <a:cs typeface="+mn-cs"/>
              </a:rPr>
              <a:t> the temperature. </a:t>
            </a:r>
          </a:p>
          <a:p>
            <a:r>
              <a:rPr lang="en-US" sz="1200" kern="1200" dirty="0">
                <a:solidFill>
                  <a:schemeClr val="tx1"/>
                </a:solidFill>
                <a:effectLst/>
                <a:latin typeface="+mn-lt"/>
                <a:ea typeface="+mn-ea"/>
                <a:cs typeface="+mn-cs"/>
              </a:rPr>
              <a:t>Now hackers are launching </a:t>
            </a:r>
            <a:r>
              <a:rPr lang="en-US" sz="1200" kern="1200" dirty="0" err="1">
                <a:solidFill>
                  <a:schemeClr val="tx1"/>
                </a:solidFill>
                <a:effectLst/>
                <a:latin typeface="+mn-lt"/>
                <a:ea typeface="+mn-ea"/>
                <a:cs typeface="+mn-cs"/>
              </a:rPr>
              <a:t>MemAttacker</a:t>
            </a:r>
            <a:r>
              <a:rPr lang="en-US" sz="1200" kern="1200" dirty="0">
                <a:solidFill>
                  <a:schemeClr val="tx1"/>
                </a:solidFill>
                <a:effectLst/>
                <a:latin typeface="+mn-lt"/>
                <a:ea typeface="+mn-ea"/>
                <a:cs typeface="+mn-cs"/>
              </a:rPr>
              <a:t> in order to read this temperature. </a:t>
            </a:r>
          </a:p>
          <a:p>
            <a:r>
              <a:rPr lang="en-US" sz="1200" kern="1200" dirty="0">
                <a:solidFill>
                  <a:schemeClr val="tx1"/>
                </a:solidFill>
                <a:effectLst/>
                <a:latin typeface="+mn-lt"/>
                <a:ea typeface="+mn-ea"/>
                <a:cs typeface="+mn-cs"/>
              </a:rPr>
              <a:t>But, they need to know the corresponded memory address. Let’s assume they </a:t>
            </a:r>
            <a:r>
              <a:rPr lang="en-US" sz="1200" u="sng" kern="1200" dirty="0">
                <a:solidFill>
                  <a:schemeClr val="tx1"/>
                </a:solidFill>
                <a:effectLst/>
                <a:latin typeface="+mn-lt"/>
                <a:ea typeface="+mn-ea"/>
                <a:cs typeface="+mn-cs"/>
              </a:rPr>
              <a:t>do</a:t>
            </a:r>
            <a:r>
              <a:rPr lang="en-US" sz="1200" kern="1200" dirty="0">
                <a:solidFill>
                  <a:schemeClr val="tx1"/>
                </a:solidFill>
                <a:effectLst/>
                <a:latin typeface="+mn-lt"/>
                <a:ea typeface="+mn-ea"/>
                <a:cs typeface="+mn-cs"/>
              </a:rPr>
              <a:t> know this address. </a:t>
            </a:r>
          </a:p>
          <a:p>
            <a:r>
              <a:rPr lang="en-US" sz="1200" kern="1200" dirty="0">
                <a:solidFill>
                  <a:schemeClr val="tx1"/>
                </a:solidFill>
                <a:effectLst/>
                <a:latin typeface="+mn-lt"/>
                <a:ea typeface="+mn-ea"/>
                <a:cs typeface="+mn-cs"/>
              </a:rPr>
              <a:t>We see that hackers are able to read the temperature. </a:t>
            </a:r>
          </a:p>
          <a:p>
            <a:r>
              <a:rPr lang="en-US" sz="1200" kern="1200" dirty="0">
                <a:solidFill>
                  <a:schemeClr val="tx1"/>
                </a:solidFill>
                <a:effectLst/>
                <a:latin typeface="+mn-lt"/>
                <a:ea typeface="+mn-ea"/>
                <a:cs typeface="+mn-cs"/>
              </a:rPr>
              <a:t>Here is the first byte and now they are trying to read the second byte. </a:t>
            </a:r>
            <a:r>
              <a:rPr lang="en-US" sz="1200" kern="1200" dirty="0" err="1">
                <a:solidFill>
                  <a:schemeClr val="tx1"/>
                </a:solidFill>
                <a:effectLst/>
                <a:latin typeface="+mn-lt"/>
                <a:ea typeface="+mn-ea"/>
                <a:cs typeface="+mn-cs"/>
              </a:rPr>
              <a:t>MemAttacker</a:t>
            </a:r>
            <a:r>
              <a:rPr lang="en-US" sz="1200" kern="1200" dirty="0">
                <a:solidFill>
                  <a:schemeClr val="tx1"/>
                </a:solidFill>
                <a:effectLst/>
                <a:latin typeface="+mn-lt"/>
                <a:ea typeface="+mn-ea"/>
                <a:cs typeface="+mn-cs"/>
              </a:rPr>
              <a:t> has read the second byte as well. It means that allocated data </a:t>
            </a:r>
            <a:r>
              <a:rPr lang="en-US" sz="1200" u="sng" kern="1200" dirty="0">
                <a:solidFill>
                  <a:schemeClr val="tx1"/>
                </a:solidFill>
                <a:effectLst/>
                <a:latin typeface="+mn-lt"/>
                <a:ea typeface="+mn-ea"/>
                <a:cs typeface="+mn-cs"/>
              </a:rPr>
              <a:t>can be stolen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But can hackers </a:t>
            </a:r>
            <a:r>
              <a:rPr lang="en-US" sz="1200" u="sng" kern="1200" dirty="0">
                <a:solidFill>
                  <a:schemeClr val="tx1"/>
                </a:solidFill>
                <a:effectLst/>
                <a:latin typeface="+mn-lt"/>
                <a:ea typeface="+mn-ea"/>
                <a:cs typeface="+mn-cs"/>
              </a:rPr>
              <a:t>change(?)</a:t>
            </a:r>
            <a:r>
              <a:rPr lang="en-US" sz="1200" kern="1200" dirty="0">
                <a:solidFill>
                  <a:schemeClr val="tx1"/>
                </a:solidFill>
                <a:effectLst/>
                <a:latin typeface="+mn-lt"/>
                <a:ea typeface="+mn-ea"/>
                <a:cs typeface="+mn-cs"/>
              </a:rPr>
              <a:t> the temperature? Let’s have a look. </a:t>
            </a:r>
          </a:p>
          <a:p>
            <a:r>
              <a:rPr lang="en-US" sz="1200" kern="1200" dirty="0">
                <a:solidFill>
                  <a:schemeClr val="tx1"/>
                </a:solidFill>
                <a:effectLst/>
                <a:latin typeface="+mn-lt"/>
                <a:ea typeface="+mn-ea"/>
                <a:cs typeface="+mn-cs"/>
              </a:rPr>
              <a:t>We assume that hackers want to change the temperature from CD-value to FF-value.</a:t>
            </a:r>
          </a:p>
          <a:p>
            <a:r>
              <a:rPr lang="en-US" sz="1200" kern="1200" dirty="0">
                <a:solidFill>
                  <a:schemeClr val="tx1"/>
                </a:solidFill>
                <a:effectLst/>
                <a:latin typeface="+mn-lt"/>
                <a:ea typeface="+mn-ea"/>
                <a:cs typeface="+mn-cs"/>
              </a:rPr>
              <a:t>They use write1 command with FF value. And we </a:t>
            </a:r>
            <a:r>
              <a:rPr lang="en-US" sz="1200" u="sng" kern="1200" dirty="0">
                <a:solidFill>
                  <a:schemeClr val="tx1"/>
                </a:solidFill>
                <a:effectLst/>
                <a:latin typeface="+mn-lt"/>
                <a:ea typeface="+mn-ea"/>
                <a:cs typeface="+mn-cs"/>
              </a:rPr>
              <a:t>see</a:t>
            </a:r>
            <a:r>
              <a:rPr lang="en-US" sz="1200" kern="1200" dirty="0">
                <a:solidFill>
                  <a:schemeClr val="tx1"/>
                </a:solidFill>
                <a:effectLst/>
                <a:latin typeface="+mn-lt"/>
                <a:ea typeface="+mn-ea"/>
                <a:cs typeface="+mn-cs"/>
              </a:rPr>
              <a:t> that data </a:t>
            </a:r>
            <a:r>
              <a:rPr lang="en-US" sz="1200" u="sng" kern="1200" dirty="0">
                <a:solidFill>
                  <a:schemeClr val="tx1"/>
                </a:solidFill>
                <a:effectLst/>
                <a:latin typeface="+mn-lt"/>
                <a:ea typeface="+mn-ea"/>
                <a:cs typeface="+mn-cs"/>
              </a:rPr>
              <a:t>has been changed</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Now they try to modify the first byte. Let’s see the output. The data has been changed again.</a:t>
            </a:r>
          </a:p>
          <a:p>
            <a:r>
              <a:rPr lang="en-US" sz="1200" kern="1200" dirty="0">
                <a:solidFill>
                  <a:schemeClr val="tx1"/>
                </a:solidFill>
                <a:effectLst/>
                <a:latin typeface="+mn-lt"/>
                <a:ea typeface="+mn-ea"/>
                <a:cs typeface="+mn-cs"/>
              </a:rPr>
              <a:t>Now let’s read the temperate using the console of industrial software. We can see, that the data has been changed indeed. </a:t>
            </a:r>
          </a:p>
          <a:p>
            <a:r>
              <a:rPr lang="en-US" sz="1200" kern="1200" dirty="0">
                <a:solidFill>
                  <a:schemeClr val="tx1"/>
                </a:solidFill>
                <a:effectLst/>
                <a:latin typeface="+mn-lt"/>
                <a:ea typeface="+mn-ea"/>
                <a:cs typeface="+mn-cs"/>
              </a:rPr>
              <a:t>What about the next address? It also has been changed. Okay. </a:t>
            </a:r>
          </a:p>
          <a:p>
            <a:r>
              <a:rPr lang="en-US" sz="1200" kern="1200" dirty="0">
                <a:solidFill>
                  <a:schemeClr val="tx1"/>
                </a:solidFill>
                <a:effectLst/>
                <a:latin typeface="+mn-lt"/>
                <a:ea typeface="+mn-ea"/>
                <a:cs typeface="+mn-cs"/>
              </a:rPr>
              <a:t>Let’s check if Patch Guard causes BSOD in order to protects us. </a:t>
            </a:r>
          </a:p>
          <a:p>
            <a:r>
              <a:rPr lang="en-US" sz="1200" kern="1200" dirty="0">
                <a:solidFill>
                  <a:schemeClr val="tx1"/>
                </a:solidFill>
                <a:effectLst/>
                <a:latin typeface="+mn-lt"/>
                <a:ea typeface="+mn-ea"/>
                <a:cs typeface="+mn-cs"/>
              </a:rPr>
              <a:t>We had started timer and have been waited for 5 hours.</a:t>
            </a:r>
          </a:p>
          <a:p>
            <a:r>
              <a:rPr lang="en-US" sz="1200" kern="1200" dirty="0">
                <a:solidFill>
                  <a:schemeClr val="tx1"/>
                </a:solidFill>
                <a:effectLst/>
                <a:latin typeface="+mn-lt"/>
                <a:ea typeface="+mn-ea"/>
                <a:cs typeface="+mn-cs"/>
              </a:rPr>
              <a:t>5 hours have passed – a BSOD hasn’t appeared, it means that OS is infected and our nuclear reactor is in {</a:t>
            </a:r>
            <a:r>
              <a:rPr lang="en-US" sz="1200" kern="1200" dirty="0" err="1">
                <a:solidFill>
                  <a:schemeClr val="tx1"/>
                </a:solidFill>
                <a:effectLst/>
                <a:latin typeface="+mn-lt"/>
                <a:ea typeface="+mn-ea"/>
                <a:cs typeface="+mn-cs"/>
              </a:rPr>
              <a:t>ai</a:t>
            </a:r>
            <a:r>
              <a:rPr lang="en-US" sz="1200" kern="1200" dirty="0">
                <a:solidFill>
                  <a:schemeClr val="tx1"/>
                </a:solidFill>
                <a:effectLst/>
                <a:latin typeface="+mn-lt"/>
                <a:ea typeface="+mn-ea"/>
                <a:cs typeface="+mn-cs"/>
              </a:rPr>
              <a:t>} danger. </a:t>
            </a:r>
          </a:p>
          <a:p>
            <a:r>
              <a:rPr lang="en-US" sz="1200" kern="1200" dirty="0">
                <a:solidFill>
                  <a:schemeClr val="tx1"/>
                </a:solidFill>
                <a:effectLst/>
                <a:latin typeface="+mn-lt"/>
                <a:ea typeface="+mn-ea"/>
                <a:cs typeface="+mn-cs"/>
              </a:rPr>
              <a:t>Let’s see what can happen. Here you can see a nuclear power plant and here is our hypothetical nuclear reactor. Look the temperature is {‘ins-sing} increasing and …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26</a:t>
            </a:fld>
            <a:endParaRPr lang="en-US"/>
          </a:p>
        </p:txBody>
      </p:sp>
    </p:spTree>
    <p:extLst>
      <p:ext uri="{BB962C8B-B14F-4D97-AF65-F5344CB8AC3E}">
        <p14:creationId xmlns:p14="http://schemas.microsoft.com/office/powerpoint/2010/main" val="3488248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see how AllMemPro can prevent this kind of </a:t>
            </a:r>
            <a:r>
              <a:rPr lang="en-US" sz="1200" u="sng" kern="1200" dirty="0">
                <a:solidFill>
                  <a:schemeClr val="tx1"/>
                </a:solidFill>
                <a:effectLst/>
                <a:latin typeface="+mn-lt"/>
                <a:ea typeface="+mn-ea"/>
                <a:cs typeface="+mn-cs"/>
              </a:rPr>
              <a:t>unwanted</a:t>
            </a:r>
            <a:r>
              <a:rPr lang="en-US" sz="1200" kern="1200" dirty="0">
                <a:solidFill>
                  <a:schemeClr val="tx1"/>
                </a:solidFill>
                <a:effectLst/>
                <a:latin typeface="+mn-lt"/>
                <a:ea typeface="+mn-ea"/>
                <a:cs typeface="+mn-cs"/>
              </a:rPr>
              <a:t> industrial disasters.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27</a:t>
            </a:fld>
            <a:endParaRPr lang="en-US"/>
          </a:p>
        </p:txBody>
      </p:sp>
    </p:spTree>
    <p:extLst>
      <p:ext uri="{BB962C8B-B14F-4D97-AF65-F5344CB8AC3E}">
        <p14:creationId xmlns:p14="http://schemas.microsoft.com/office/powerpoint/2010/main" val="1395161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 starting </a:t>
            </a:r>
            <a:r>
              <a:rPr lang="en-US" sz="1200" kern="1200" dirty="0" err="1">
                <a:solidFill>
                  <a:schemeClr val="tx1"/>
                </a:solidFill>
                <a:effectLst/>
                <a:latin typeface="+mn-lt"/>
                <a:ea typeface="+mn-ea"/>
                <a:cs typeface="+mn-cs"/>
              </a:rPr>
              <a:t>DbgView</a:t>
            </a:r>
            <a:r>
              <a:rPr lang="en-US" sz="1200" kern="1200" dirty="0">
                <a:solidFill>
                  <a:schemeClr val="tx1"/>
                </a:solidFill>
                <a:effectLst/>
                <a:latin typeface="+mn-lt"/>
                <a:ea typeface="+mn-ea"/>
                <a:cs typeface="+mn-cs"/>
              </a:rPr>
              <a:t> to see all the debug output. </a:t>
            </a:r>
          </a:p>
          <a:p>
            <a:r>
              <a:rPr lang="en-US" sz="1200" kern="1200" dirty="0">
                <a:solidFill>
                  <a:schemeClr val="tx1"/>
                </a:solidFill>
                <a:effectLst/>
                <a:latin typeface="+mn-lt"/>
                <a:ea typeface="+mn-ea"/>
                <a:cs typeface="+mn-cs"/>
              </a:rPr>
              <a:t>I’m launching AllMemPro. We can see that AllMemPro has been activated. </a:t>
            </a:r>
          </a:p>
          <a:p>
            <a:r>
              <a:rPr lang="en-US" sz="1200" kern="1200" dirty="0">
                <a:solidFill>
                  <a:schemeClr val="tx1"/>
                </a:solidFill>
                <a:effectLst/>
                <a:latin typeface="+mn-lt"/>
                <a:ea typeface="+mn-ea"/>
                <a:cs typeface="+mn-cs"/>
              </a:rPr>
              <a:t>I’m starting </a:t>
            </a:r>
            <a:r>
              <a:rPr lang="en-US" sz="1200" kern="1200" dirty="0" err="1">
                <a:solidFill>
                  <a:schemeClr val="tx1"/>
                </a:solidFill>
                <a:effectLst/>
                <a:latin typeface="+mn-lt"/>
                <a:ea typeface="+mn-ea"/>
                <a:cs typeface="+mn-cs"/>
              </a:rPr>
              <a:t>MemAllocator</a:t>
            </a:r>
            <a:r>
              <a:rPr lang="en-US" sz="1200" kern="1200" dirty="0">
                <a:solidFill>
                  <a:schemeClr val="tx1"/>
                </a:solidFill>
                <a:effectLst/>
                <a:latin typeface="+mn-lt"/>
                <a:ea typeface="+mn-ea"/>
                <a:cs typeface="+mn-cs"/>
              </a:rPr>
              <a:t>, which plays the role of industrial software and activates a demo reactor with ABCD temperature. </a:t>
            </a:r>
          </a:p>
          <a:p>
            <a:r>
              <a:rPr lang="en-US" sz="1200" kern="1200" dirty="0">
                <a:solidFill>
                  <a:schemeClr val="tx1"/>
                </a:solidFill>
                <a:effectLst/>
                <a:latin typeface="+mn-lt"/>
                <a:ea typeface="+mn-ea"/>
                <a:cs typeface="+mn-cs"/>
              </a:rPr>
              <a:t>If we check the debug output we can see that AllMemPro has trapped loading of </a:t>
            </a:r>
            <a:r>
              <a:rPr lang="en-US" sz="1200" kern="1200" dirty="0" err="1">
                <a:solidFill>
                  <a:schemeClr val="tx1"/>
                </a:solidFill>
                <a:effectLst/>
                <a:latin typeface="+mn-lt"/>
                <a:ea typeface="+mn-ea"/>
                <a:cs typeface="+mn-cs"/>
              </a:rPr>
              <a:t>MemAllocator</a:t>
            </a:r>
            <a:r>
              <a:rPr lang="en-US" sz="1200" kern="1200" dirty="0">
                <a:solidFill>
                  <a:schemeClr val="tx1"/>
                </a:solidFill>
                <a:effectLst/>
                <a:latin typeface="+mn-lt"/>
                <a:ea typeface="+mn-ea"/>
                <a:cs typeface="+mn-cs"/>
              </a:rPr>
              <a:t> driver and it has also trapped calling memory allocation routines. </a:t>
            </a:r>
          </a:p>
          <a:p>
            <a:r>
              <a:rPr lang="en-US" sz="1200" kern="1200" dirty="0">
                <a:solidFill>
                  <a:schemeClr val="tx1"/>
                </a:solidFill>
                <a:effectLst/>
                <a:latin typeface="+mn-lt"/>
                <a:ea typeface="+mn-ea"/>
                <a:cs typeface="+mn-cs"/>
              </a:rPr>
              <a:t>Next I’ll copy the address with the temperature, which will be used by attackers. </a:t>
            </a:r>
          </a:p>
          <a:p>
            <a:r>
              <a:rPr lang="en-US" sz="1200" kern="1200" dirty="0">
                <a:solidFill>
                  <a:schemeClr val="tx1"/>
                </a:solidFill>
                <a:effectLst/>
                <a:latin typeface="+mn-lt"/>
                <a:ea typeface="+mn-ea"/>
                <a:cs typeface="+mn-cs"/>
              </a:rPr>
              <a:t>We see that attackers </a:t>
            </a:r>
            <a:r>
              <a:rPr lang="en-US" sz="1200" u="sng" kern="1200" dirty="0">
                <a:solidFill>
                  <a:schemeClr val="tx1"/>
                </a:solidFill>
                <a:effectLst/>
                <a:latin typeface="+mn-lt"/>
                <a:ea typeface="+mn-ea"/>
                <a:cs typeface="+mn-cs"/>
              </a:rPr>
              <a:t>are trying</a:t>
            </a:r>
            <a:r>
              <a:rPr lang="en-US" sz="1200" kern="1200" dirty="0">
                <a:solidFill>
                  <a:schemeClr val="tx1"/>
                </a:solidFill>
                <a:effectLst/>
                <a:latin typeface="+mn-lt"/>
                <a:ea typeface="+mn-ea"/>
                <a:cs typeface="+mn-cs"/>
              </a:rPr>
              <a:t> to read this data. But, this time attackers have read only </a:t>
            </a:r>
            <a:r>
              <a:rPr lang="en-US" sz="1200" u="sng" kern="1200" dirty="0">
                <a:solidFill>
                  <a:schemeClr val="tx1"/>
                </a:solidFill>
                <a:effectLst/>
                <a:latin typeface="+mn-lt"/>
                <a:ea typeface="+mn-ea"/>
                <a:cs typeface="+mn-cs"/>
              </a:rPr>
              <a:t>a zero value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Let’s see the output. </a:t>
            </a:r>
          </a:p>
          <a:p>
            <a:r>
              <a:rPr lang="en-US" sz="1200" kern="1200" dirty="0">
                <a:solidFill>
                  <a:schemeClr val="tx1"/>
                </a:solidFill>
                <a:effectLst/>
                <a:latin typeface="+mn-lt"/>
                <a:ea typeface="+mn-ea"/>
                <a:cs typeface="+mn-cs"/>
              </a:rPr>
              <a:t>While </a:t>
            </a:r>
            <a:r>
              <a:rPr lang="en-US" sz="1200" kern="1200" dirty="0" err="1">
                <a:solidFill>
                  <a:schemeClr val="tx1"/>
                </a:solidFill>
                <a:effectLst/>
                <a:latin typeface="+mn-lt"/>
                <a:ea typeface="+mn-ea"/>
                <a:cs typeface="+mn-cs"/>
              </a:rPr>
              <a:t>MemAllocator</a:t>
            </a:r>
            <a:r>
              <a:rPr lang="en-US" sz="1200" kern="1200" dirty="0">
                <a:solidFill>
                  <a:schemeClr val="tx1"/>
                </a:solidFill>
                <a:effectLst/>
                <a:latin typeface="+mn-lt"/>
                <a:ea typeface="+mn-ea"/>
                <a:cs typeface="+mn-cs"/>
              </a:rPr>
              <a:t> is reading the ABCD value, </a:t>
            </a:r>
            <a:r>
              <a:rPr lang="en-US" sz="1200" kern="1200" dirty="0" err="1">
                <a:solidFill>
                  <a:schemeClr val="tx1"/>
                </a:solidFill>
                <a:effectLst/>
                <a:latin typeface="+mn-lt"/>
                <a:ea typeface="+mn-ea"/>
                <a:cs typeface="+mn-cs"/>
              </a:rPr>
              <a:t>MemAttacker</a:t>
            </a:r>
            <a:r>
              <a:rPr lang="en-US" sz="1200" kern="1200" dirty="0">
                <a:solidFill>
                  <a:schemeClr val="tx1"/>
                </a:solidFill>
                <a:effectLst/>
                <a:latin typeface="+mn-lt"/>
                <a:ea typeface="+mn-ea"/>
                <a:cs typeface="+mn-cs"/>
              </a:rPr>
              <a:t> is reading a zero value instead. </a:t>
            </a:r>
          </a:p>
          <a:p>
            <a:r>
              <a:rPr lang="en-US" sz="1200" kern="1200" dirty="0">
                <a:solidFill>
                  <a:schemeClr val="tx1"/>
                </a:solidFill>
                <a:effectLst/>
                <a:latin typeface="+mn-lt"/>
                <a:ea typeface="+mn-ea"/>
                <a:cs typeface="+mn-cs"/>
              </a:rPr>
              <a:t>But why it reads a zero value? </a:t>
            </a:r>
          </a:p>
          <a:p>
            <a:r>
              <a:rPr lang="en-US" sz="1200" kern="1200" dirty="0">
                <a:solidFill>
                  <a:schemeClr val="tx1"/>
                </a:solidFill>
                <a:effectLst/>
                <a:latin typeface="+mn-lt"/>
                <a:ea typeface="+mn-ea"/>
                <a:cs typeface="+mn-cs"/>
              </a:rPr>
              <a:t>We see that AllMemPro can prevent illegal READ access to every byte of protected data. AllMemPro is foisting the fake data to the attacker instead of the real one. </a:t>
            </a:r>
          </a:p>
          <a:p>
            <a:r>
              <a:rPr lang="en-US" sz="1200" kern="1200" dirty="0">
                <a:solidFill>
                  <a:schemeClr val="tx1"/>
                </a:solidFill>
                <a:effectLst/>
                <a:latin typeface="+mn-lt"/>
                <a:ea typeface="+mn-ea"/>
                <a:cs typeface="+mn-cs"/>
              </a:rPr>
              <a:t>What about illegal WRITE access to the temperature?</a:t>
            </a:r>
          </a:p>
          <a:p>
            <a:r>
              <a:rPr lang="en-US" sz="1200" kern="1200" dirty="0">
                <a:solidFill>
                  <a:schemeClr val="tx1"/>
                </a:solidFill>
                <a:effectLst/>
                <a:latin typeface="+mn-lt"/>
                <a:ea typeface="+mn-ea"/>
                <a:cs typeface="+mn-cs"/>
              </a:rPr>
              <a:t>I’m using write command. Let’s see the output. </a:t>
            </a:r>
          </a:p>
          <a:p>
            <a:r>
              <a:rPr lang="en-US" sz="1200" kern="1200" dirty="0">
                <a:solidFill>
                  <a:schemeClr val="tx1"/>
                </a:solidFill>
                <a:effectLst/>
                <a:latin typeface="+mn-lt"/>
                <a:ea typeface="+mn-ea"/>
                <a:cs typeface="+mn-cs"/>
              </a:rPr>
              <a:t>You can see the attackers couldn’t change it, the temperature is still ABCD. </a:t>
            </a:r>
          </a:p>
          <a:p>
            <a:r>
              <a:rPr lang="en-US" sz="1200" kern="1200" dirty="0">
                <a:solidFill>
                  <a:schemeClr val="tx1"/>
                </a:solidFill>
                <a:effectLst/>
                <a:latin typeface="+mn-lt"/>
                <a:ea typeface="+mn-ea"/>
                <a:cs typeface="+mn-cs"/>
              </a:rPr>
              <a:t>So AllMemPro protects data from illegal WRITE access </a:t>
            </a:r>
            <a:r>
              <a:rPr lang="en-US" sz="1200" u="sng" kern="1200" dirty="0">
                <a:solidFill>
                  <a:schemeClr val="tx1"/>
                </a:solidFill>
                <a:effectLst/>
                <a:latin typeface="+mn-lt"/>
                <a:ea typeface="+mn-ea"/>
                <a:cs typeface="+mn-cs"/>
              </a:rPr>
              <a:t>as well</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May AllMemPro also block </a:t>
            </a:r>
            <a:r>
              <a:rPr lang="en-US" sz="1200" u="sng" kern="1200" dirty="0">
                <a:solidFill>
                  <a:schemeClr val="tx1"/>
                </a:solidFill>
                <a:effectLst/>
                <a:latin typeface="+mn-lt"/>
                <a:ea typeface="+mn-ea"/>
                <a:cs typeface="+mn-cs"/>
              </a:rPr>
              <a:t>any</a:t>
            </a:r>
            <a:r>
              <a:rPr lang="en-US" sz="1200" kern="1200" dirty="0">
                <a:solidFill>
                  <a:schemeClr val="tx1"/>
                </a:solidFill>
                <a:effectLst/>
                <a:latin typeface="+mn-lt"/>
                <a:ea typeface="+mn-ea"/>
                <a:cs typeface="+mn-cs"/>
              </a:rPr>
              <a:t> access to this data even the </a:t>
            </a:r>
            <a:r>
              <a:rPr lang="en-US" sz="1200" u="sng" kern="1200" dirty="0">
                <a:solidFill>
                  <a:schemeClr val="tx1"/>
                </a:solidFill>
                <a:effectLst/>
                <a:latin typeface="+mn-lt"/>
                <a:ea typeface="+mn-ea"/>
                <a:cs typeface="+mn-cs"/>
              </a:rPr>
              <a:t>legal</a:t>
            </a:r>
            <a:r>
              <a:rPr lang="en-US" sz="1200" kern="1200" dirty="0">
                <a:solidFill>
                  <a:schemeClr val="tx1"/>
                </a:solidFill>
                <a:effectLst/>
                <a:latin typeface="+mn-lt"/>
                <a:ea typeface="+mn-ea"/>
                <a:cs typeface="+mn-cs"/>
              </a:rPr>
              <a:t> one?</a:t>
            </a:r>
          </a:p>
          <a:p>
            <a:r>
              <a:rPr lang="en-US" sz="1200" kern="1200" dirty="0">
                <a:solidFill>
                  <a:schemeClr val="tx1"/>
                </a:solidFill>
                <a:effectLst/>
                <a:latin typeface="+mn-lt"/>
                <a:ea typeface="+mn-ea"/>
                <a:cs typeface="+mn-cs"/>
              </a:rPr>
              <a:t>Let’s read this data legally, using the console app of industrial software. </a:t>
            </a:r>
          </a:p>
          <a:p>
            <a:r>
              <a:rPr lang="en-US" sz="1200" kern="1200" dirty="0">
                <a:solidFill>
                  <a:schemeClr val="tx1"/>
                </a:solidFill>
                <a:effectLst/>
                <a:latin typeface="+mn-lt"/>
                <a:ea typeface="+mn-ea"/>
                <a:cs typeface="+mn-cs"/>
              </a:rPr>
              <a:t>We see that legal READ access works correctly.</a:t>
            </a:r>
          </a:p>
          <a:p>
            <a:r>
              <a:rPr lang="en-US" sz="1200" kern="1200" dirty="0">
                <a:solidFill>
                  <a:schemeClr val="tx1"/>
                </a:solidFill>
                <a:effectLst/>
                <a:latin typeface="+mn-lt"/>
                <a:ea typeface="+mn-ea"/>
                <a:cs typeface="+mn-cs"/>
              </a:rPr>
              <a:t>What about legal WRITE access? It also works in a proper way. </a:t>
            </a:r>
          </a:p>
          <a:p>
            <a:r>
              <a:rPr lang="en-US" sz="1200" kern="1200" dirty="0">
                <a:solidFill>
                  <a:schemeClr val="tx1"/>
                </a:solidFill>
                <a:effectLst/>
                <a:latin typeface="+mn-lt"/>
                <a:ea typeface="+mn-ea"/>
                <a:cs typeface="+mn-cs"/>
              </a:rPr>
              <a:t>We can conclude that AllMemPro allows legal access and blocks the unauthorized one. </a:t>
            </a:r>
          </a:p>
          <a:p>
            <a:r>
              <a:rPr lang="en-US" sz="1200" kern="1200" dirty="0">
                <a:solidFill>
                  <a:schemeClr val="tx1"/>
                </a:solidFill>
                <a:effectLst/>
                <a:latin typeface="+mn-lt"/>
                <a:ea typeface="+mn-ea"/>
                <a:cs typeface="+mn-cs"/>
              </a:rPr>
              <a:t>The operating system and the nuclear reactor is fully protected.</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28</a:t>
            </a:fld>
            <a:endParaRPr lang="en-US"/>
          </a:p>
        </p:txBody>
      </p:sp>
    </p:spTree>
    <p:extLst>
      <p:ext uri="{BB962C8B-B14F-4D97-AF65-F5344CB8AC3E}">
        <p14:creationId xmlns:p14="http://schemas.microsoft.com/office/powerpoint/2010/main" val="94387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me show you how AllMemPro functions. </a:t>
            </a:r>
          </a:p>
        </p:txBody>
      </p:sp>
      <p:sp>
        <p:nvSpPr>
          <p:cNvPr id="4" name="Slide Number Placeholder 3"/>
          <p:cNvSpPr>
            <a:spLocks noGrp="1"/>
          </p:cNvSpPr>
          <p:nvPr>
            <p:ph type="sldNum" sz="quarter" idx="10"/>
          </p:nvPr>
        </p:nvSpPr>
        <p:spPr/>
        <p:txBody>
          <a:bodyPr/>
          <a:lstStyle/>
          <a:p>
            <a:fld id="{E5C40876-83D6-48C6-8483-44CBE01520CA}" type="slidenum">
              <a:rPr lang="en-US" smtClean="0"/>
              <a:t>29</a:t>
            </a:fld>
            <a:endParaRPr lang="en-US"/>
          </a:p>
        </p:txBody>
      </p:sp>
    </p:spTree>
    <p:extLst>
      <p:ext uri="{BB962C8B-B14F-4D97-AF65-F5344CB8AC3E}">
        <p14:creationId xmlns:p14="http://schemas.microsoft.com/office/powerpoint/2010/main" val="7977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 time when drivers “make space” for the storage of data they call the function </a:t>
            </a:r>
            <a:r>
              <a:rPr lang="en-US" sz="1200" kern="1200" dirty="0" err="1">
                <a:solidFill>
                  <a:schemeClr val="tx1"/>
                </a:solidFill>
                <a:effectLst/>
                <a:latin typeface="+mn-lt"/>
                <a:ea typeface="+mn-ea"/>
                <a:cs typeface="+mn-cs"/>
              </a:rPr>
              <a:t>ExAllocatePoolWithTag</a:t>
            </a:r>
            <a:r>
              <a:rPr lang="en-US" sz="1200" kern="1200" dirty="0">
                <a:solidFill>
                  <a:schemeClr val="tx1"/>
                </a:solidFill>
                <a:effectLst/>
                <a:latin typeface="+mn-lt"/>
                <a:ea typeface="+mn-ea"/>
                <a:cs typeface="+mn-cs"/>
              </a:rPr>
              <a:t>. As a result, memory chunks with specified sizes are allocated "on the fly" during drivers run time. The dynamically allocated memory is very common in Windows Kernel.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3</a:t>
            </a:fld>
            <a:endParaRPr lang="en-US"/>
          </a:p>
        </p:txBody>
      </p:sp>
    </p:spTree>
    <p:extLst>
      <p:ext uri="{BB962C8B-B14F-4D97-AF65-F5344CB8AC3E}">
        <p14:creationId xmlns:p14="http://schemas.microsoft.com/office/powerpoint/2010/main" val="3491139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AllMemPro applies hardware virtualization technology and is has three components: the controller, the switcher, and the dispatcher.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30</a:t>
            </a:fld>
            <a:endParaRPr lang="en-US"/>
          </a:p>
        </p:txBody>
      </p:sp>
    </p:spTree>
    <p:extLst>
      <p:ext uri="{BB962C8B-B14F-4D97-AF65-F5344CB8AC3E}">
        <p14:creationId xmlns:p14="http://schemas.microsoft.com/office/powerpoint/2010/main" val="87373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Controller tracks the loading drivers and processes. It also tracks memory allocation routine calls. It decides which drivers and processes need to be protected using list of their names.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31</a:t>
            </a:fld>
            <a:endParaRPr lang="en-US"/>
          </a:p>
        </p:txBody>
      </p:sp>
    </p:spTree>
    <p:extLst>
      <p:ext uri="{BB962C8B-B14F-4D97-AF65-F5344CB8AC3E}">
        <p14:creationId xmlns:p14="http://schemas.microsoft.com/office/powerpoint/2010/main" val="2127110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time the protected driver allocates memory, the </a:t>
            </a:r>
            <a:r>
              <a:rPr lang="en-US" sz="1200" u="sng" kern="1200" dirty="0">
                <a:solidFill>
                  <a:schemeClr val="tx1"/>
                </a:solidFill>
                <a:effectLst/>
                <a:latin typeface="+mn-lt"/>
                <a:ea typeface="+mn-ea"/>
                <a:cs typeface="+mn-cs"/>
              </a:rPr>
              <a:t>controller</a:t>
            </a:r>
            <a:r>
              <a:rPr lang="en-US" sz="1200" kern="1200" dirty="0">
                <a:solidFill>
                  <a:schemeClr val="tx1"/>
                </a:solidFill>
                <a:effectLst/>
                <a:latin typeface="+mn-lt"/>
                <a:ea typeface="+mn-ea"/>
                <a:cs typeface="+mn-cs"/>
              </a:rPr>
              <a:t> sends the following memory control rule to the Switcher and to the </a:t>
            </a:r>
            <a:r>
              <a:rPr lang="en-US" sz="1200" u="sng" kern="1200" dirty="0">
                <a:solidFill>
                  <a:schemeClr val="tx1"/>
                </a:solidFill>
                <a:effectLst/>
                <a:latin typeface="+mn-lt"/>
                <a:ea typeface="+mn-ea"/>
                <a:cs typeface="+mn-cs"/>
              </a:rPr>
              <a:t>Dispatcher</a:t>
            </a:r>
            <a:r>
              <a:rPr lang="en-US" sz="1200" kern="1200" dirty="0">
                <a:solidFill>
                  <a:schemeClr val="tx1"/>
                </a:solidFill>
                <a:effectLst/>
                <a:latin typeface="+mn-lt"/>
                <a:ea typeface="+mn-ea"/>
                <a:cs typeface="+mn-cs"/>
              </a:rPr>
              <a:t>. This rule includes the loading </a:t>
            </a:r>
            <a:r>
              <a:rPr lang="en-US" sz="1200" kern="1200" dirty="0" err="1">
                <a:solidFill>
                  <a:schemeClr val="tx1"/>
                </a:solidFill>
                <a:effectLst/>
                <a:latin typeface="+mn-lt"/>
                <a:ea typeface="+mn-ea"/>
                <a:cs typeface="+mn-cs"/>
              </a:rPr>
              <a:t>addre’ss</a:t>
            </a:r>
            <a:r>
              <a:rPr lang="en-US" sz="1200" kern="1200" dirty="0">
                <a:solidFill>
                  <a:schemeClr val="tx1"/>
                </a:solidFill>
                <a:effectLst/>
                <a:latin typeface="+mn-lt"/>
                <a:ea typeface="+mn-ea"/>
                <a:cs typeface="+mn-cs"/>
              </a:rPr>
              <a:t> and size of the driver; the address and the size of the data, which this driver allocates.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32</a:t>
            </a:fld>
            <a:endParaRPr lang="en-US"/>
          </a:p>
        </p:txBody>
      </p:sp>
    </p:spTree>
    <p:extLst>
      <p:ext uri="{BB962C8B-B14F-4D97-AF65-F5344CB8AC3E}">
        <p14:creationId xmlns:p14="http://schemas.microsoft.com/office/powerpoint/2010/main" val="2999545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switcher changes access to the protected memory areas. After receiving the control rule, it blocks the access to this memory. Then, the switcher intercepts access to this area and grants or prevents access by asking the Dispatcher.</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33</a:t>
            </a:fld>
            <a:endParaRPr lang="en-US"/>
          </a:p>
        </p:txBody>
      </p:sp>
    </p:spTree>
    <p:extLst>
      <p:ext uri="{BB962C8B-B14F-4D97-AF65-F5344CB8AC3E}">
        <p14:creationId xmlns:p14="http://schemas.microsoft.com/office/powerpoint/2010/main" val="4100306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Dispatcher decides to grant or to block memory access to the protected data.</a:t>
            </a:r>
          </a:p>
          <a:p>
            <a:r>
              <a:rPr lang="en-US" sz="1200" kern="1200" dirty="0">
                <a:solidFill>
                  <a:schemeClr val="tx1"/>
                </a:solidFill>
                <a:effectLst/>
                <a:latin typeface="+mn-lt"/>
                <a:ea typeface="+mn-ea"/>
                <a:cs typeface="+mn-cs"/>
              </a:rPr>
              <a:t>It saves each memory control rule from the Controller to the </a:t>
            </a:r>
            <a:r>
              <a:rPr lang="en-US" sz="1200" u="sng" kern="1200" dirty="0">
                <a:solidFill>
                  <a:schemeClr val="tx1"/>
                </a:solidFill>
                <a:effectLst/>
                <a:latin typeface="+mn-lt"/>
                <a:ea typeface="+mn-ea"/>
                <a:cs typeface="+mn-cs"/>
              </a:rPr>
              <a:t>white list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Next, responding to the switcher, the dispatcher checks if driver allows accessing to this memory.</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34</a:t>
            </a:fld>
            <a:endParaRPr lang="en-US"/>
          </a:p>
        </p:txBody>
      </p:sp>
    </p:spTree>
    <p:extLst>
      <p:ext uri="{BB962C8B-B14F-4D97-AF65-F5344CB8AC3E}">
        <p14:creationId xmlns:p14="http://schemas.microsoft.com/office/powerpoint/2010/main" val="1749223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move on to the Switcher. It applies Extended Page Tables technology to control memory access. After the Switcher receives a rule from the controller, it resets access bits to the memory. As a result, any access to this memory always causes access violations. The switcher processes all violations according to the Dispatcher decision.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35</a:t>
            </a:fld>
            <a:endParaRPr lang="en-US"/>
          </a:p>
        </p:txBody>
      </p:sp>
    </p:spTree>
    <p:extLst>
      <p:ext uri="{BB962C8B-B14F-4D97-AF65-F5344CB8AC3E}">
        <p14:creationId xmlns:p14="http://schemas.microsoft.com/office/powerpoint/2010/main" val="4140625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this access is legal, the controller just allows it and sets Monitor Trap Flag. Because of this flag after the legal driver reads or writes the protected data the control goes to the switcher again. It resets Monitor Trap Flag and blocks any access to the sensitive data to be ready to protect it again.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36</a:t>
            </a:fld>
            <a:endParaRPr lang="en-US"/>
          </a:p>
        </p:txBody>
      </p:sp>
    </p:spTree>
    <p:extLst>
      <p:ext uri="{BB962C8B-B14F-4D97-AF65-F5344CB8AC3E}">
        <p14:creationId xmlns:p14="http://schemas.microsoft.com/office/powerpoint/2010/main" val="2877228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an illegal access, the Switcher changes PFN value of the protected page to the fake one, and allows access to this fake data. Finally, it sets Monitor Trap Flag. As a result, after the malware driver reads the fake data the control goes to the switcher again. Now the controller {</a:t>
            </a:r>
            <a:r>
              <a:rPr lang="en-US" dirty="0" err="1"/>
              <a:t>ou</a:t>
            </a:r>
            <a:r>
              <a:rPr lang="en-US" dirty="0"/>
              <a:t>-lar} resets Monitor Trap Flag and restores PFN value.</a:t>
            </a:r>
          </a:p>
          <a:p>
            <a:r>
              <a:rPr lang="en-US" dirty="0"/>
              <a:t>The thing is that the switcher intercepts all access attempts to the protected data using only one EPT table. That is why the switcher causes significant {sorry} performance overhead.</a:t>
            </a:r>
          </a:p>
        </p:txBody>
      </p:sp>
      <p:sp>
        <p:nvSpPr>
          <p:cNvPr id="4" name="Slide Number Placeholder 3"/>
          <p:cNvSpPr>
            <a:spLocks noGrp="1"/>
          </p:cNvSpPr>
          <p:nvPr>
            <p:ph type="sldNum" sz="quarter" idx="10"/>
          </p:nvPr>
        </p:nvSpPr>
        <p:spPr/>
        <p:txBody>
          <a:bodyPr/>
          <a:lstStyle/>
          <a:p>
            <a:fld id="{E5C40876-83D6-48C6-8483-44CBE01520CA}" type="slidenum">
              <a:rPr lang="en-US" smtClean="0"/>
              <a:t>37</a:t>
            </a:fld>
            <a:endParaRPr lang="en-US"/>
          </a:p>
        </p:txBody>
      </p:sp>
    </p:spTree>
    <p:extLst>
      <p:ext uri="{BB962C8B-B14F-4D97-AF65-F5344CB8AC3E}">
        <p14:creationId xmlns:p14="http://schemas.microsoft.com/office/powerpoint/2010/main" val="2648589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Look. I’ve measured the memory access duration to the protected data in three cases: with and without AllMemPro. And without AllMemPro I’ve measured the duration with enabled and disabled cache. </a:t>
            </a:r>
          </a:p>
          <a:p>
            <a:r>
              <a:rPr lang="en-US" sz="1200" kern="1200" dirty="0">
                <a:solidFill>
                  <a:schemeClr val="tx1"/>
                </a:solidFill>
                <a:effectLst/>
                <a:latin typeface="+mn-lt"/>
                <a:ea typeface="+mn-ea"/>
                <a:cs typeface="+mn-cs"/>
              </a:rPr>
              <a:t>You can see that the memory access duration with AllMemPro is 5 times higher than with disabled cache. </a:t>
            </a:r>
          </a:p>
          <a:p>
            <a:r>
              <a:rPr lang="en-US" sz="1200" kern="1200" dirty="0">
                <a:solidFill>
                  <a:schemeClr val="tx1"/>
                </a:solidFill>
                <a:effectLst/>
                <a:latin typeface="+mn-lt"/>
                <a:ea typeface="+mn-ea"/>
                <a:cs typeface="+mn-cs"/>
              </a:rPr>
              <a:t>But I am sure that this overhead can be reduced by using separate EPT structures for each driver.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38</a:t>
            </a:fld>
            <a:endParaRPr lang="en-US"/>
          </a:p>
        </p:txBody>
      </p:sp>
    </p:spTree>
    <p:extLst>
      <p:ext uri="{BB962C8B-B14F-4D97-AF65-F5344CB8AC3E}">
        <p14:creationId xmlns:p14="http://schemas.microsoft.com/office/powerpoint/2010/main" val="3987784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Anyway, AllMemPro protects each byte of the allocated memory. </a:t>
            </a:r>
          </a:p>
          <a:p>
            <a:r>
              <a:rPr lang="en-US" dirty="0"/>
              <a:t>It isolates data from any driver access even from the Windows Kernel. </a:t>
            </a:r>
          </a:p>
          <a:p>
            <a:r>
              <a:rPr lang="en-US" dirty="0"/>
              <a:t>If access attempts to the memory are not so frequent, my AllMemPro is applicable. For example, to prevent privilege escalation attacks.</a:t>
            </a:r>
          </a:p>
          <a:p>
            <a:r>
              <a:rPr lang="en-US" dirty="0"/>
              <a:t>AllMemPro causes a time overhead, but it seems to be able to prevent stealing protected data using the </a:t>
            </a:r>
            <a:r>
              <a:rPr lang="en-US" dirty="0" err="1"/>
              <a:t>Spectre</a:t>
            </a:r>
            <a:r>
              <a:rPr lang="en-US" dirty="0"/>
              <a:t> and Meltdown attacks. This research is still ongoing.</a:t>
            </a:r>
          </a:p>
        </p:txBody>
      </p:sp>
      <p:sp>
        <p:nvSpPr>
          <p:cNvPr id="4" name="Slide Number Placeholder 3"/>
          <p:cNvSpPr>
            <a:spLocks noGrp="1"/>
          </p:cNvSpPr>
          <p:nvPr>
            <p:ph type="sldNum" sz="quarter" idx="10"/>
          </p:nvPr>
        </p:nvSpPr>
        <p:spPr/>
        <p:txBody>
          <a:bodyPr/>
          <a:lstStyle/>
          <a:p>
            <a:fld id="{E5C40876-83D6-48C6-8483-44CBE01520CA}" type="slidenum">
              <a:rPr lang="en-US" smtClean="0"/>
              <a:t>39</a:t>
            </a:fld>
            <a:endParaRPr lang="en-US"/>
          </a:p>
        </p:txBody>
      </p:sp>
    </p:spTree>
    <p:extLst>
      <p:ext uri="{BB962C8B-B14F-4D97-AF65-F5344CB8AC3E}">
        <p14:creationId xmlns:p14="http://schemas.microsoft.com/office/powerpoint/2010/main" val="387204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this allocated data can be easily </a:t>
            </a:r>
            <a:r>
              <a:rPr lang="en-US" sz="1200" u="sng" kern="1200" dirty="0">
                <a:solidFill>
                  <a:schemeClr val="tx1"/>
                </a:solidFill>
                <a:effectLst/>
                <a:latin typeface="+mn-lt"/>
                <a:ea typeface="+mn-ea"/>
                <a:cs typeface="+mn-cs"/>
              </a:rPr>
              <a:t>attacked</a:t>
            </a:r>
            <a:r>
              <a:rPr lang="en-US" sz="1200" kern="1200" dirty="0">
                <a:solidFill>
                  <a:schemeClr val="tx1"/>
                </a:solidFill>
                <a:effectLst/>
                <a:latin typeface="+mn-lt"/>
                <a:ea typeface="+mn-ea"/>
                <a:cs typeface="+mn-cs"/>
              </a:rPr>
              <a:t> by malware driver. </a:t>
            </a:r>
          </a:p>
          <a:p>
            <a:r>
              <a:rPr lang="en-US" sz="1200" kern="1200" dirty="0">
                <a:solidFill>
                  <a:schemeClr val="tx1"/>
                </a:solidFill>
                <a:effectLst/>
                <a:latin typeface="+mn-lt"/>
                <a:ea typeface="+mn-ea"/>
                <a:cs typeface="+mn-cs"/>
              </a:rPr>
              <a:t>Let’s look at the results of these malware attacks.</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4</a:t>
            </a:fld>
            <a:endParaRPr lang="en-US"/>
          </a:p>
        </p:txBody>
      </p:sp>
    </p:spTree>
    <p:extLst>
      <p:ext uri="{BB962C8B-B14F-4D97-AF65-F5344CB8AC3E}">
        <p14:creationId xmlns:p14="http://schemas.microsoft.com/office/powerpoint/2010/main" val="35965014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it. Thank you! Do you have any questions?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40</a:t>
            </a:fld>
            <a:endParaRPr lang="en-US"/>
          </a:p>
        </p:txBody>
      </p:sp>
    </p:spTree>
    <p:extLst>
      <p:ext uri="{BB962C8B-B14F-4D97-AF65-F5344CB8AC3E}">
        <p14:creationId xmlns:p14="http://schemas.microsoft.com/office/powerpoint/2010/main" val="170279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Hackers can attack the allocated memory of Windows kernel and third-party drivers. </a:t>
            </a:r>
          </a:p>
          <a:p>
            <a:r>
              <a:rPr lang="en-US" sz="1200" kern="1200" dirty="0">
                <a:solidFill>
                  <a:schemeClr val="tx1"/>
                </a:solidFill>
                <a:effectLst/>
                <a:latin typeface="+mn-lt"/>
                <a:ea typeface="+mn-ea"/>
                <a:cs typeface="+mn-cs"/>
              </a:rPr>
              <a:t>By </a:t>
            </a:r>
            <a:r>
              <a:rPr lang="en-US" sz="1200" u="sng" kern="1200" dirty="0" err="1">
                <a:solidFill>
                  <a:schemeClr val="tx1"/>
                </a:solidFill>
                <a:effectLst/>
                <a:latin typeface="+mn-lt"/>
                <a:ea typeface="+mn-ea"/>
                <a:cs typeface="+mn-cs"/>
              </a:rPr>
              <a:t>mani</a:t>
            </a:r>
            <a:r>
              <a:rPr lang="en-US" sz="1200" kern="1200" dirty="0">
                <a:solidFill>
                  <a:schemeClr val="tx1"/>
                </a:solidFill>
                <a:effectLst/>
                <a:latin typeface="+mn-lt"/>
                <a:ea typeface="+mn-ea"/>
                <a:cs typeface="+mn-cs"/>
              </a:rPr>
              <a:t> </a:t>
            </a:r>
            <a:r>
              <a:rPr lang="en-US" sz="1200" u="sng" kern="1200" dirty="0" err="1">
                <a:solidFill>
                  <a:schemeClr val="tx1"/>
                </a:solidFill>
                <a:effectLst/>
                <a:latin typeface="+mn-lt"/>
                <a:ea typeface="+mn-ea"/>
                <a:cs typeface="+mn-cs"/>
              </a:rPr>
              <a:t>pulating</a:t>
            </a:r>
            <a:r>
              <a:rPr lang="en-US" sz="1200" kern="1200" dirty="0">
                <a:solidFill>
                  <a:schemeClr val="tx1"/>
                </a:solidFill>
                <a:effectLst/>
                <a:latin typeface="+mn-lt"/>
                <a:ea typeface="+mn-ea"/>
                <a:cs typeface="+mn-cs"/>
              </a:rPr>
              <a:t> Windows Kernel data, hackers can hide footprints and escalate privileges to steal as much data as they want.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5</a:t>
            </a:fld>
            <a:endParaRPr lang="en-US"/>
          </a:p>
        </p:txBody>
      </p:sp>
    </p:spTree>
    <p:extLst>
      <p:ext uri="{BB962C8B-B14F-4D97-AF65-F5344CB8AC3E}">
        <p14:creationId xmlns:p14="http://schemas.microsoft.com/office/powerpoint/2010/main" val="349089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a:t>
            </a:r>
            <a:r>
              <a:rPr lang="en-US" sz="1200" u="sng" kern="1200" dirty="0" err="1">
                <a:solidFill>
                  <a:schemeClr val="tx1"/>
                </a:solidFill>
                <a:effectLst/>
                <a:latin typeface="+mn-lt"/>
                <a:ea typeface="+mn-ea"/>
                <a:cs typeface="+mn-cs"/>
              </a:rPr>
              <a:t>mani</a:t>
            </a:r>
            <a:r>
              <a:rPr lang="en-US" sz="1200" kern="1200" dirty="0">
                <a:solidFill>
                  <a:schemeClr val="tx1"/>
                </a:solidFill>
                <a:effectLst/>
                <a:latin typeface="+mn-lt"/>
                <a:ea typeface="+mn-ea"/>
                <a:cs typeface="+mn-cs"/>
              </a:rPr>
              <a:t> </a:t>
            </a:r>
            <a:r>
              <a:rPr lang="en-US" sz="1200" u="sng" kern="1200" dirty="0" err="1">
                <a:solidFill>
                  <a:schemeClr val="tx1"/>
                </a:solidFill>
                <a:effectLst/>
                <a:latin typeface="+mn-lt"/>
                <a:ea typeface="+mn-ea"/>
                <a:cs typeface="+mn-cs"/>
              </a:rPr>
              <a:t>pulating</a:t>
            </a:r>
            <a:r>
              <a:rPr lang="en-US" sz="1200" kern="1200" dirty="0">
                <a:solidFill>
                  <a:schemeClr val="tx1"/>
                </a:solidFill>
                <a:effectLst/>
                <a:latin typeface="+mn-lt"/>
                <a:ea typeface="+mn-ea"/>
                <a:cs typeface="+mn-cs"/>
              </a:rPr>
              <a:t> allocated data of third-party drivers’ hackers can cause </a:t>
            </a:r>
            <a:r>
              <a:rPr lang="en-US" sz="1200" u="sng" kern="1200" dirty="0">
                <a:solidFill>
                  <a:schemeClr val="tx1"/>
                </a:solidFill>
                <a:effectLst/>
                <a:latin typeface="+mn-lt"/>
                <a:ea typeface="+mn-ea"/>
                <a:cs typeface="+mn-cs"/>
              </a:rPr>
              <a:t>a real damage</a:t>
            </a:r>
            <a:r>
              <a:rPr lang="en-US" sz="1200" kern="1200" dirty="0">
                <a:solidFill>
                  <a:schemeClr val="tx1"/>
                </a:solidFill>
                <a:effectLst/>
                <a:latin typeface="+mn-lt"/>
                <a:ea typeface="+mn-ea"/>
                <a:cs typeface="+mn-cs"/>
              </a:rPr>
              <a:t>. Look at this. Nowadays there are a lot of Windows-based Industrial Control Systems. </a:t>
            </a:r>
          </a:p>
          <a:p>
            <a:r>
              <a:rPr lang="en-US" sz="1200" kern="1200" dirty="0">
                <a:solidFill>
                  <a:schemeClr val="tx1"/>
                </a:solidFill>
                <a:effectLst/>
                <a:latin typeface="+mn-lt"/>
                <a:ea typeface="+mn-ea"/>
                <a:cs typeface="+mn-cs"/>
              </a:rPr>
              <a:t>By attacking them malware can disrupt the industrial process. </a:t>
            </a:r>
          </a:p>
          <a:p>
            <a:r>
              <a:rPr lang="en-US" sz="1200" kern="1200" dirty="0">
                <a:solidFill>
                  <a:schemeClr val="tx1"/>
                </a:solidFill>
                <a:effectLst/>
                <a:latin typeface="+mn-lt"/>
                <a:ea typeface="+mn-ea"/>
                <a:cs typeface="+mn-cs"/>
              </a:rPr>
              <a:t>You remember, that in 2009 </a:t>
            </a:r>
            <a:r>
              <a:rPr lang="en-US" sz="1200" kern="1200" dirty="0" err="1">
                <a:solidFill>
                  <a:schemeClr val="tx1"/>
                </a:solidFill>
                <a:effectLst/>
                <a:latin typeface="+mn-lt"/>
                <a:ea typeface="+mn-ea"/>
                <a:cs typeface="+mn-cs"/>
              </a:rPr>
              <a:t>Stuxnet</a:t>
            </a:r>
            <a:r>
              <a:rPr lang="en-US" sz="1200" kern="1200" dirty="0">
                <a:solidFill>
                  <a:schemeClr val="tx1"/>
                </a:solidFill>
                <a:effectLst/>
                <a:latin typeface="+mn-lt"/>
                <a:ea typeface="+mn-ea"/>
                <a:cs typeface="+mn-cs"/>
              </a:rPr>
              <a:t> malware {a’} </a:t>
            </a:r>
            <a:r>
              <a:rPr lang="en-US" sz="1200" u="sng" kern="1200" dirty="0">
                <a:solidFill>
                  <a:schemeClr val="tx1"/>
                </a:solidFill>
                <a:effectLst/>
                <a:latin typeface="+mn-lt"/>
                <a:ea typeface="+mn-ea"/>
                <a:cs typeface="+mn-cs"/>
              </a:rPr>
              <a:t>ra</a:t>
            </a:r>
            <a:r>
              <a:rPr lang="en-US" sz="1200" kern="1200" dirty="0">
                <a:solidFill>
                  <a:schemeClr val="tx1"/>
                </a:solidFill>
                <a:effectLst/>
                <a:latin typeface="+mn-lt"/>
                <a:ea typeface="+mn-ea"/>
                <a:cs typeface="+mn-cs"/>
              </a:rPr>
              <a:t>vaged a nuclear facility in {a’} Iran.</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6</a:t>
            </a:fld>
            <a:endParaRPr lang="en-US"/>
          </a:p>
        </p:txBody>
      </p:sp>
    </p:spTree>
    <p:extLst>
      <p:ext uri="{BB962C8B-B14F-4D97-AF65-F5344CB8AC3E}">
        <p14:creationId xmlns:p14="http://schemas.microsoft.com/office/powerpoint/2010/main" val="1568660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similar </a:t>
            </a:r>
            <a:r>
              <a:rPr lang="en-US" sz="1200" u="sng" kern="1200" dirty="0">
                <a:solidFill>
                  <a:schemeClr val="tx1"/>
                </a:solidFill>
                <a:effectLst/>
                <a:latin typeface="+mn-lt"/>
                <a:ea typeface="+mn-ea"/>
                <a:cs typeface="+mn-cs"/>
              </a:rPr>
              <a:t>target</a:t>
            </a:r>
            <a:r>
              <a:rPr lang="en-US" sz="1200" kern="1200" dirty="0">
                <a:solidFill>
                  <a:schemeClr val="tx1"/>
                </a:solidFill>
                <a:effectLst/>
                <a:latin typeface="+mn-lt"/>
                <a:ea typeface="+mn-ea"/>
                <a:cs typeface="+mn-cs"/>
              </a:rPr>
              <a:t> of attacks is the software for the machines with computer numerical control or -&gt;</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7</a:t>
            </a:fld>
            <a:endParaRPr lang="en-US"/>
          </a:p>
        </p:txBody>
      </p:sp>
    </p:spTree>
    <p:extLst>
      <p:ext uri="{BB962C8B-B14F-4D97-AF65-F5344CB8AC3E}">
        <p14:creationId xmlns:p14="http://schemas.microsoft.com/office/powerpoint/2010/main" val="369892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CNC machines. They manipulate machine shop tools using computer-programming inputs. </a:t>
            </a:r>
          </a:p>
          <a:p>
            <a:r>
              <a:rPr lang="en-US" sz="1200" kern="1200" dirty="0">
                <a:solidFill>
                  <a:schemeClr val="tx1"/>
                </a:solidFill>
                <a:effectLst/>
                <a:latin typeface="+mn-lt"/>
                <a:ea typeface="+mn-ea"/>
                <a:cs typeface="+mn-cs"/>
              </a:rPr>
              <a:t>Those machines are genius –  -&gt;</a:t>
            </a:r>
            <a:endParaRPr lang="en-US" dirty="0"/>
          </a:p>
          <a:p>
            <a:r>
              <a:rPr lang="en-US" sz="1200" kern="1200" dirty="0">
                <a:solidFill>
                  <a:schemeClr val="tx1"/>
                </a:solidFill>
                <a:effectLst/>
                <a:latin typeface="+mn-lt"/>
                <a:ea typeface="+mn-ea"/>
                <a:cs typeface="+mn-cs"/>
              </a:rPr>
              <a:t>but hackers can cause the </a:t>
            </a:r>
            <a:r>
              <a:rPr lang="en-US" sz="1200" u="sng" kern="1200" dirty="0">
                <a:solidFill>
                  <a:schemeClr val="tx1"/>
                </a:solidFill>
                <a:effectLst/>
                <a:latin typeface="+mn-lt"/>
                <a:ea typeface="+mn-ea"/>
                <a:cs typeface="+mn-cs"/>
              </a:rPr>
              <a:t>machine</a:t>
            </a:r>
            <a:r>
              <a:rPr lang="en-US" sz="1200" kern="1200" dirty="0">
                <a:solidFill>
                  <a:schemeClr val="tx1"/>
                </a:solidFill>
                <a:effectLst/>
                <a:latin typeface="+mn-lt"/>
                <a:ea typeface="+mn-ea"/>
                <a:cs typeface="+mn-cs"/>
              </a:rPr>
              <a:t> crushing and </a:t>
            </a:r>
            <a:r>
              <a:rPr lang="en-US" sz="1200" u="sng" kern="1200" dirty="0">
                <a:solidFill>
                  <a:schemeClr val="tx1"/>
                </a:solidFill>
                <a:effectLst/>
                <a:latin typeface="+mn-lt"/>
                <a:ea typeface="+mn-ea"/>
                <a:cs typeface="+mn-cs"/>
              </a:rPr>
              <a:t>destroying</a:t>
            </a:r>
            <a:r>
              <a:rPr lang="en-US" sz="1200" kern="1200" dirty="0">
                <a:solidFill>
                  <a:schemeClr val="tx1"/>
                </a:solidFill>
                <a:effectLst/>
                <a:latin typeface="+mn-lt"/>
                <a:ea typeface="+mn-ea"/>
                <a:cs typeface="+mn-cs"/>
              </a:rPr>
              <a:t> the workpiece. </a:t>
            </a:r>
          </a:p>
          <a:p>
            <a:r>
              <a:rPr lang="en-US" sz="1200" kern="1200" dirty="0">
                <a:solidFill>
                  <a:schemeClr val="tx1"/>
                </a:solidFill>
                <a:effectLst/>
                <a:latin typeface="+mn-lt"/>
                <a:ea typeface="+mn-ea"/>
                <a:cs typeface="+mn-cs"/>
              </a:rPr>
              <a:t>We can prevent these risky situations –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8</a:t>
            </a:fld>
            <a:endParaRPr lang="en-US"/>
          </a:p>
        </p:txBody>
      </p:sp>
    </p:spTree>
    <p:extLst>
      <p:ext uri="{BB962C8B-B14F-4D97-AF65-F5344CB8AC3E}">
        <p14:creationId xmlns:p14="http://schemas.microsoft.com/office/powerpoint/2010/main" val="3231114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focusing on protection of allocated data in memory. </a:t>
            </a:r>
            <a:endParaRPr lang="en-US" dirty="0"/>
          </a:p>
        </p:txBody>
      </p:sp>
      <p:sp>
        <p:nvSpPr>
          <p:cNvPr id="4" name="Slide Number Placeholder 3"/>
          <p:cNvSpPr>
            <a:spLocks noGrp="1"/>
          </p:cNvSpPr>
          <p:nvPr>
            <p:ph type="sldNum" sz="quarter" idx="10"/>
          </p:nvPr>
        </p:nvSpPr>
        <p:spPr/>
        <p:txBody>
          <a:bodyPr/>
          <a:lstStyle/>
          <a:p>
            <a:fld id="{E5C40876-83D6-48C6-8483-44CBE01520CA}" type="slidenum">
              <a:rPr lang="en-US" smtClean="0"/>
              <a:t>9</a:t>
            </a:fld>
            <a:endParaRPr lang="en-US"/>
          </a:p>
        </p:txBody>
      </p:sp>
    </p:spTree>
    <p:extLst>
      <p:ext uri="{BB962C8B-B14F-4D97-AF65-F5344CB8AC3E}">
        <p14:creationId xmlns:p14="http://schemas.microsoft.com/office/powerpoint/2010/main" val="1347319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E65E38-C22D-4714-A858-E2D9FF7E1CE8}"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2619557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65E38-C22D-4714-A858-E2D9FF7E1CE8}"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2891654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65E38-C22D-4714-A858-E2D9FF7E1CE8}"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2213363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E65E38-C22D-4714-A858-E2D9FF7E1CE8}"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1596716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65E38-C22D-4714-A858-E2D9FF7E1CE8}" type="datetimeFigureOut">
              <a:rPr lang="en-US" smtClean="0"/>
              <a:t>5/22/2021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3999594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E65E38-C22D-4714-A858-E2D9FF7E1CE8}"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3290578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E65E38-C22D-4714-A858-E2D9FF7E1CE8}" type="datetimeFigureOut">
              <a:rPr lang="en-US" smtClean="0"/>
              <a:t>5/22/2021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393079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E65E38-C22D-4714-A858-E2D9FF7E1CE8}" type="datetimeFigureOut">
              <a:rPr lang="en-US" smtClean="0"/>
              <a:t>5/22/2021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2191377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65E38-C22D-4714-A858-E2D9FF7E1CE8}" type="datetimeFigureOut">
              <a:rPr lang="en-US" smtClean="0"/>
              <a:t>5/22/2021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2620259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65E38-C22D-4714-A858-E2D9FF7E1CE8}"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3812216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65E38-C22D-4714-A858-E2D9FF7E1CE8}" type="datetimeFigureOut">
              <a:rPr lang="en-US" smtClean="0"/>
              <a:t>5/22/2021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B5F15-6485-4A6C-8CA8-0869B22E3C5C}" type="slidenum">
              <a:rPr lang="en-US" smtClean="0"/>
              <a:t>‹#›</a:t>
            </a:fld>
            <a:endParaRPr lang="en-US"/>
          </a:p>
        </p:txBody>
      </p:sp>
    </p:spTree>
    <p:extLst>
      <p:ext uri="{BB962C8B-B14F-4D97-AF65-F5344CB8AC3E}">
        <p14:creationId xmlns:p14="http://schemas.microsoft.com/office/powerpoint/2010/main" val="2320788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65E38-C22D-4714-A858-E2D9FF7E1CE8}" type="datetimeFigureOut">
              <a:rPr lang="en-US" smtClean="0"/>
              <a:t>5/22/2021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1B5F15-6485-4A6C-8CA8-0869B22E3C5C}" type="slidenum">
              <a:rPr lang="en-US" smtClean="0"/>
              <a:t>‹#›</a:t>
            </a:fld>
            <a:endParaRPr lang="en-US"/>
          </a:p>
        </p:txBody>
      </p:sp>
    </p:spTree>
    <p:extLst>
      <p:ext uri="{BB962C8B-B14F-4D97-AF65-F5344CB8AC3E}">
        <p14:creationId xmlns:p14="http://schemas.microsoft.com/office/powerpoint/2010/main" val="396738232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file:///K:\Dropbox\_Pubs&amp;Confs\18\my_slides\demoA.ba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file:///K:\Dropbox\_Pubs&amp;Confs\18\my_slides\demoA.ba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youtube.com/embed/GZ8HlgNDBms?vq=hd144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file:///K:\Dropbox\_Pubs&amp;Confs\18\my_slides\demoB.ba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file:///K:\Dropbox\_Pubs&amp;Confs\18\my_slides\demoB.ba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youtube.com/embed/ngMsY9ixtGw?vq=hd144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file:///K:\Dropbox\_Pubs&amp;Confs\18\my_slides\demoC.ba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file:///K:\Dropbox\_Pubs&amp;Confs\18\my_slides\demoC.ba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youtube.com/embed/EEoTkQn7qFk?vq=hd144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file:///K:\Dropbox\_Pubs&amp;Confs\18\my_slides\demoD.ba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file:///K:\Dropbox\_Pubs&amp;Confs\18\my_slides\demoD.ba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youtube.com/embed/K3lPb7Zv4Zg?vq=hd144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file:///K:\Dropbox\_Pubs&amp;Confs\18\my_slides\demoE.bat"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file:///K:\Dropbox\_Pubs&amp;Confs\18\my_slides\demoE.ba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youtube.com/embed/yytIUX9fzqw?vq=hd1440"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igor.korkin@gmail.com" TargetMode="External"/><Relationship Id="rId7" Type="http://schemas.openxmlformats.org/officeDocument/2006/relationships/image" Target="../media/image25.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hyperlink" Target="https://igorkorkin.blogspot.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youtu.be/h3c0LtxMLqs?t=428" TargetMode="External"/><Relationship Id="rId5" Type="http://schemas.openxmlformats.org/officeDocument/2006/relationships/hyperlink" Target="https://youtu.be/8CSwOebmb0A?t=238" TargetMode="Externa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1763" y="1122363"/>
            <a:ext cx="11036411" cy="2387600"/>
          </a:xfrm>
        </p:spPr>
        <p:txBody>
          <a:bodyPr anchor="ctr">
            <a:normAutofit fontScale="90000"/>
          </a:bodyPr>
          <a:lstStyle/>
          <a:p>
            <a:pPr>
              <a:lnSpc>
                <a:spcPct val="150000"/>
              </a:lnSpc>
            </a:pPr>
            <a:r>
              <a:rPr lang="en-US" sz="4400" dirty="0"/>
              <a:t>Hypervisor-Based Active Data </a:t>
            </a:r>
            <a:br>
              <a:rPr lang="en-US" sz="4400" dirty="0"/>
            </a:br>
            <a:r>
              <a:rPr lang="en-US" sz="4400" dirty="0"/>
              <a:t>Protection for Integrity and Confidentiality of Dynamically Allocated Memory in Windows Kernel</a:t>
            </a:r>
          </a:p>
        </p:txBody>
      </p:sp>
      <p:sp>
        <p:nvSpPr>
          <p:cNvPr id="3" name="Subtitle 2"/>
          <p:cNvSpPr>
            <a:spLocks noGrp="1"/>
          </p:cNvSpPr>
          <p:nvPr>
            <p:ph type="subTitle" idx="1"/>
          </p:nvPr>
        </p:nvSpPr>
        <p:spPr>
          <a:xfrm>
            <a:off x="1456623" y="4800600"/>
            <a:ext cx="9144000" cy="1790699"/>
          </a:xfrm>
        </p:spPr>
        <p:txBody>
          <a:bodyPr>
            <a:normAutofit/>
          </a:bodyPr>
          <a:lstStyle/>
          <a:p>
            <a:r>
              <a:rPr lang="en-US" dirty="0"/>
              <a:t>Igor Korkin</a:t>
            </a:r>
          </a:p>
          <a:p>
            <a:endParaRPr lang="en-US" dirty="0"/>
          </a:p>
          <a:p>
            <a:endParaRPr lang="en-US" dirty="0"/>
          </a:p>
          <a:p>
            <a:r>
              <a:rPr lang="en-US" dirty="0"/>
              <a:t>2018 ADFSL Conference</a:t>
            </a:r>
          </a:p>
        </p:txBody>
      </p:sp>
    </p:spTree>
    <p:extLst>
      <p:ext uri="{BB962C8B-B14F-4D97-AF65-F5344CB8AC3E}">
        <p14:creationId xmlns:p14="http://schemas.microsoft.com/office/powerpoint/2010/main" val="3603098259"/>
      </p:ext>
    </p:extLst>
  </p:cSld>
  <p:clrMapOvr>
    <a:masterClrMapping/>
  </p:clrMapOvr>
  <mc:AlternateContent xmlns:mc="http://schemas.openxmlformats.org/markup-compatibility/2006" xmlns:p14="http://schemas.microsoft.com/office/powerpoint/2010/main">
    <mc:Choice Requires="p14">
      <p:transition spd="slow" p14:dur="3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lowchart: Connector 34"/>
          <p:cNvSpPr/>
          <p:nvPr/>
        </p:nvSpPr>
        <p:spPr>
          <a:xfrm>
            <a:off x="6725709" y="4167824"/>
            <a:ext cx="948266" cy="850171"/>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276230"/>
            <a:ext cx="12191999" cy="1464238"/>
          </a:xfrm>
        </p:spPr>
        <p:txBody>
          <a:bodyPr anchor="ctr">
            <a:noAutofit/>
          </a:bodyPr>
          <a:lstStyle/>
          <a:p>
            <a:pPr>
              <a:lnSpc>
                <a:spcPct val="100000"/>
              </a:lnSpc>
            </a:pPr>
            <a:r>
              <a:rPr lang="en-US" sz="4400" dirty="0"/>
              <a:t> Protection for Integrity and Confidentiality of Dynamically Allocated Memory in Windows Kernel</a:t>
            </a:r>
          </a:p>
        </p:txBody>
      </p:sp>
      <p:sp>
        <p:nvSpPr>
          <p:cNvPr id="24" name="Rectangle 23"/>
          <p:cNvSpPr/>
          <p:nvPr/>
        </p:nvSpPr>
        <p:spPr>
          <a:xfrm>
            <a:off x="1258349" y="2993087"/>
            <a:ext cx="2900550" cy="11226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Kernel-mode Driver</a:t>
            </a:r>
          </a:p>
        </p:txBody>
      </p:sp>
      <p:cxnSp>
        <p:nvCxnSpPr>
          <p:cNvPr id="25" name="Straight Arrow Connector 24"/>
          <p:cNvCxnSpPr/>
          <p:nvPr/>
        </p:nvCxnSpPr>
        <p:spPr>
          <a:xfrm>
            <a:off x="4169058" y="3270847"/>
            <a:ext cx="2804155" cy="0"/>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698597" y="2804991"/>
            <a:ext cx="1498615" cy="514115"/>
          </a:xfrm>
          <a:prstGeom prst="rect">
            <a:avLst/>
          </a:prstGeom>
        </p:spPr>
        <p:txBody>
          <a:bodyPr wrap="none">
            <a:spAutoFit/>
          </a:bodyPr>
          <a:lstStyle/>
          <a:p>
            <a:pPr algn="ctr">
              <a:lnSpc>
                <a:spcPts val="3400"/>
              </a:lnSpc>
            </a:pPr>
            <a:r>
              <a:rPr lang="en-US" sz="2800" dirty="0"/>
              <a:t>Allocates</a:t>
            </a:r>
          </a:p>
        </p:txBody>
      </p:sp>
      <p:sp>
        <p:nvSpPr>
          <p:cNvPr id="27" name="Rectangle 26"/>
          <p:cNvSpPr/>
          <p:nvPr/>
        </p:nvSpPr>
        <p:spPr>
          <a:xfrm>
            <a:off x="6973213" y="2993087"/>
            <a:ext cx="3294911" cy="11226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Allocated Memory Block</a:t>
            </a:r>
          </a:p>
        </p:txBody>
      </p:sp>
      <p:cxnSp>
        <p:nvCxnSpPr>
          <p:cNvPr id="28" name="Straight Arrow Connector 27"/>
          <p:cNvCxnSpPr/>
          <p:nvPr/>
        </p:nvCxnSpPr>
        <p:spPr>
          <a:xfrm>
            <a:off x="4169058" y="3819487"/>
            <a:ext cx="2804155" cy="0"/>
          </a:xfrm>
          <a:prstGeom prst="straightConnector1">
            <a:avLst/>
          </a:prstGeom>
          <a:ln w="444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207930" y="5025087"/>
            <a:ext cx="2900550" cy="11226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Malware Driver</a:t>
            </a:r>
          </a:p>
        </p:txBody>
      </p:sp>
      <p:sp>
        <p:nvSpPr>
          <p:cNvPr id="30" name="Rectangle 29"/>
          <p:cNvSpPr/>
          <p:nvPr/>
        </p:nvSpPr>
        <p:spPr>
          <a:xfrm>
            <a:off x="4376041" y="3367561"/>
            <a:ext cx="2143728" cy="514115"/>
          </a:xfrm>
          <a:prstGeom prst="rect">
            <a:avLst/>
          </a:prstGeom>
        </p:spPr>
        <p:txBody>
          <a:bodyPr wrap="none">
            <a:spAutoFit/>
          </a:bodyPr>
          <a:lstStyle/>
          <a:p>
            <a:pPr algn="ctr">
              <a:lnSpc>
                <a:spcPts val="3400"/>
              </a:lnSpc>
            </a:pPr>
            <a:r>
              <a:rPr lang="en-US" sz="2800" dirty="0"/>
              <a:t>Reads/Writes</a:t>
            </a:r>
          </a:p>
        </p:txBody>
      </p:sp>
      <p:sp>
        <p:nvSpPr>
          <p:cNvPr id="32" name="Rectangle 31"/>
          <p:cNvSpPr/>
          <p:nvPr/>
        </p:nvSpPr>
        <p:spPr>
          <a:xfrm rot="20494014">
            <a:off x="4650320" y="4626859"/>
            <a:ext cx="2300631" cy="514115"/>
          </a:xfrm>
          <a:prstGeom prst="rect">
            <a:avLst/>
          </a:prstGeom>
        </p:spPr>
        <p:txBody>
          <a:bodyPr wrap="none">
            <a:spAutoFit/>
          </a:bodyPr>
          <a:lstStyle/>
          <a:p>
            <a:pPr algn="ctr">
              <a:lnSpc>
                <a:spcPts val="3400"/>
              </a:lnSpc>
            </a:pPr>
            <a:r>
              <a:rPr lang="en-US" sz="2800" dirty="0"/>
              <a:t>Steals/Patches</a:t>
            </a:r>
          </a:p>
        </p:txBody>
      </p:sp>
      <p:sp>
        <p:nvSpPr>
          <p:cNvPr id="36" name="Flowchart: Connector 35"/>
          <p:cNvSpPr/>
          <p:nvPr/>
        </p:nvSpPr>
        <p:spPr>
          <a:xfrm>
            <a:off x="6842582" y="4299711"/>
            <a:ext cx="721326" cy="60307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27" idx="2"/>
          </p:cNvCxnSpPr>
          <p:nvPr/>
        </p:nvCxnSpPr>
        <p:spPr>
          <a:xfrm flipV="1">
            <a:off x="4108480" y="4115775"/>
            <a:ext cx="4512189" cy="1502032"/>
          </a:xfrm>
          <a:prstGeom prst="straightConnector1">
            <a:avLst/>
          </a:prstGeom>
          <a:ln w="444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Multiply 32"/>
          <p:cNvSpPr>
            <a:spLocks noChangeAspect="1"/>
          </p:cNvSpPr>
          <p:nvPr/>
        </p:nvSpPr>
        <p:spPr>
          <a:xfrm>
            <a:off x="6734173" y="4133085"/>
            <a:ext cx="931333" cy="931333"/>
          </a:xfrm>
          <a:prstGeom prst="mathMultiply">
            <a:avLst>
              <a:gd name="adj1" fmla="val 1379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331200" y="5405738"/>
            <a:ext cx="3246996" cy="954107"/>
          </a:xfrm>
          <a:prstGeom prst="rect">
            <a:avLst/>
          </a:prstGeom>
          <a:ln>
            <a:solidFill>
              <a:srgbClr val="FFFF00"/>
            </a:solidFill>
          </a:ln>
        </p:spPr>
        <p:txBody>
          <a:bodyPr wrap="square">
            <a:spAutoFit/>
          </a:bodyPr>
          <a:lstStyle/>
          <a:p>
            <a:pPr algn="ctr"/>
            <a:r>
              <a:rPr lang="en-US" sz="2800" dirty="0"/>
              <a:t>How to prevent </a:t>
            </a:r>
          </a:p>
          <a:p>
            <a:pPr algn="ctr"/>
            <a:r>
              <a:rPr lang="en-US" sz="2800" dirty="0"/>
              <a:t>such illegal access?</a:t>
            </a:r>
          </a:p>
        </p:txBody>
      </p:sp>
      <p:cxnSp>
        <p:nvCxnSpPr>
          <p:cNvPr id="39" name="Straight Connector 38"/>
          <p:cNvCxnSpPr>
            <a:stCxn id="35" idx="5"/>
            <a:endCxn id="37" idx="1"/>
          </p:cNvCxnSpPr>
          <p:nvPr/>
        </p:nvCxnSpPr>
        <p:spPr>
          <a:xfrm>
            <a:off x="7535105" y="4893490"/>
            <a:ext cx="796095" cy="989302"/>
          </a:xfrm>
          <a:prstGeom prst="line">
            <a:avLst/>
          </a:prstGeom>
          <a:ln w="28575">
            <a:solidFill>
              <a:srgbClr val="FFFF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178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43391"/>
            <a:ext cx="10261600" cy="955675"/>
          </a:xfrm>
        </p:spPr>
        <p:txBody>
          <a:bodyPr>
            <a:normAutofit fontScale="90000"/>
          </a:bodyPr>
          <a:lstStyle/>
          <a:p>
            <a:r>
              <a:rPr lang="en-US" dirty="0"/>
              <a:t>Analysis of Allocated Data Protection Projects</a:t>
            </a:r>
          </a:p>
        </p:txBody>
      </p:sp>
      <p:graphicFrame>
        <p:nvGraphicFramePr>
          <p:cNvPr id="4" name="Table 3"/>
          <p:cNvGraphicFramePr>
            <a:graphicFrameLocks noGrp="1"/>
          </p:cNvGraphicFramePr>
          <p:nvPr/>
        </p:nvGraphicFramePr>
        <p:xfrm>
          <a:off x="368300" y="999066"/>
          <a:ext cx="11239500" cy="4942320"/>
        </p:xfrm>
        <a:graphic>
          <a:graphicData uri="http://schemas.openxmlformats.org/drawingml/2006/table">
            <a:tbl>
              <a:tblPr firstRow="1" lastRow="1">
                <a:tableStyleId>{5940675A-B579-460E-94D1-54222C63F5DA}</a:tableStyleId>
              </a:tblPr>
              <a:tblGrid>
                <a:gridCol w="2997200">
                  <a:extLst>
                    <a:ext uri="{9D8B030D-6E8A-4147-A177-3AD203B41FA5}">
                      <a16:colId xmlns:a16="http://schemas.microsoft.com/office/drawing/2014/main" val="3686071248"/>
                    </a:ext>
                  </a:extLst>
                </a:gridCol>
                <a:gridCol w="2501900">
                  <a:extLst>
                    <a:ext uri="{9D8B030D-6E8A-4147-A177-3AD203B41FA5}">
                      <a16:colId xmlns:a16="http://schemas.microsoft.com/office/drawing/2014/main" val="1499853501"/>
                    </a:ext>
                  </a:extLst>
                </a:gridCol>
                <a:gridCol w="1562100">
                  <a:extLst>
                    <a:ext uri="{9D8B030D-6E8A-4147-A177-3AD203B41FA5}">
                      <a16:colId xmlns:a16="http://schemas.microsoft.com/office/drawing/2014/main" val="2837965677"/>
                    </a:ext>
                  </a:extLst>
                </a:gridCol>
                <a:gridCol w="2362200">
                  <a:extLst>
                    <a:ext uri="{9D8B030D-6E8A-4147-A177-3AD203B41FA5}">
                      <a16:colId xmlns:a16="http://schemas.microsoft.com/office/drawing/2014/main" val="2934873340"/>
                    </a:ext>
                  </a:extLst>
                </a:gridCol>
                <a:gridCol w="1816100">
                  <a:extLst>
                    <a:ext uri="{9D8B030D-6E8A-4147-A177-3AD203B41FA5}">
                      <a16:colId xmlns:a16="http://schemas.microsoft.com/office/drawing/2014/main" val="4001785151"/>
                    </a:ext>
                  </a:extLst>
                </a:gridCol>
              </a:tblGrid>
              <a:tr h="433645">
                <a:tc rowSpan="2">
                  <a:txBody>
                    <a:bodyPr/>
                    <a:lstStyle/>
                    <a:p>
                      <a:pPr algn="ctr"/>
                      <a:r>
                        <a:rPr lang="en-US" sz="2800" dirty="0"/>
                        <a:t>Title, year</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algn="ctr"/>
                      <a:r>
                        <a:rPr lang="en-US" sz="2800" dirty="0"/>
                        <a:t>OS data Integrity</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2800" dirty="0"/>
                        <a:t>Third-Party Drivers Data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2800" dirty="0"/>
                    </a:p>
                  </a:txBody>
                  <a:tcPr anchor="ctr"/>
                </a:tc>
                <a:tc rowSpan="2">
                  <a:txBody>
                    <a:bodyPr/>
                    <a:lstStyle/>
                    <a:p>
                      <a:pPr algn="ctr"/>
                      <a:r>
                        <a:rPr lang="en-US" sz="2800" dirty="0"/>
                        <a:t>OS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699091"/>
                  </a:ext>
                </a:extLst>
              </a:tr>
              <a:tr h="433645">
                <a:tc vMerge="1">
                  <a:txBody>
                    <a:bodyPr/>
                    <a:lstStyle/>
                    <a:p>
                      <a:pPr algn="ctr"/>
                      <a:endParaRPr lang="en-US" sz="2800" dirty="0"/>
                    </a:p>
                  </a:txBody>
                  <a:tcPr anchor="ctr"/>
                </a:tc>
                <a:tc vMerge="1">
                  <a:txBody>
                    <a:bodyPr/>
                    <a:lstStyle/>
                    <a:p>
                      <a:pPr algn="ctr"/>
                      <a:endParaRPr lang="en-US" sz="2800" dirty="0"/>
                    </a:p>
                  </a:txBody>
                  <a:tcPr anchor="ctr"/>
                </a:tc>
                <a:tc>
                  <a:txBody>
                    <a:bodyPr/>
                    <a:lstStyle/>
                    <a:p>
                      <a:pPr algn="ctr"/>
                      <a:r>
                        <a:rPr lang="en-US" sz="2800" dirty="0"/>
                        <a:t>Integrity</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2800" dirty="0"/>
                        <a:t>Confidentiality</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pPr algn="ctr"/>
                      <a:endParaRPr lang="en-US" sz="2800" dirty="0"/>
                    </a:p>
                  </a:txBody>
                  <a:tcPr anchor="ctr"/>
                </a:tc>
                <a:extLst>
                  <a:ext uri="{0D108BD9-81ED-4DB2-BD59-A6C34878D82A}">
                    <a16:rowId xmlns:a16="http://schemas.microsoft.com/office/drawing/2014/main" val="2348491356"/>
                  </a:ext>
                </a:extLst>
              </a:tr>
              <a:tr h="1147885">
                <a:tc>
                  <a:txBody>
                    <a:bodyPr/>
                    <a:lstStyle/>
                    <a:p>
                      <a:pPr algn="ctr"/>
                      <a:r>
                        <a:rPr lang="en-US" sz="2800" dirty="0"/>
                        <a:t>Patch Guard in Windows 10 1709, 2017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r>
                        <a:rPr lang="ru-RU" sz="1200" b="1" dirty="0"/>
                        <a:t> </a:t>
                      </a:r>
                      <a:r>
                        <a:rPr lang="en-US" sz="2800" b="1" dirty="0"/>
                        <a:t>–</a:t>
                      </a:r>
                      <a:r>
                        <a:rPr lang="en-US" sz="2800" b="0" baseline="3000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en-US" sz="2800" dirty="0"/>
                        <a:t>Windows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50133428"/>
                  </a:ext>
                </a:extLst>
              </a:tr>
              <a:tr h="762417">
                <a:tc>
                  <a:txBody>
                    <a:bodyPr/>
                    <a:lstStyle/>
                    <a:p>
                      <a:pPr algn="ctr"/>
                      <a:r>
                        <a:rPr lang="ru-RU" sz="2800" kern="1200" dirty="0">
                          <a:solidFill>
                            <a:schemeClr val="tx1"/>
                          </a:solidFill>
                          <a:effectLst/>
                          <a:latin typeface="+mn-lt"/>
                          <a:ea typeface="+mn-ea"/>
                          <a:cs typeface="+mn-cs"/>
                        </a:rPr>
                        <a:t>HUKO, 2011</a:t>
                      </a: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r>
                        <a:rPr lang="ru-RU" sz="1200" b="1" dirty="0"/>
                        <a:t> </a:t>
                      </a:r>
                      <a:r>
                        <a:rPr lang="en-US" sz="2800" b="1" dirty="0"/>
                        <a:t>–</a:t>
                      </a:r>
                      <a:r>
                        <a:rPr lang="en-US" sz="2800" b="0" baseline="30000" dirty="0"/>
                        <a:t>*</a:t>
                      </a:r>
                      <a:r>
                        <a:rPr lang="ru-RU" sz="2800" b="0" baseline="30000" dirty="0"/>
                        <a:t>*</a:t>
                      </a:r>
                      <a:endParaRPr lang="en-US" sz="2800" b="0" baseline="30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dirty="0"/>
                        <a:t>Windows, Linux</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6274641"/>
                  </a:ext>
                </a:extLst>
              </a:tr>
              <a:tr h="401737">
                <a:tc>
                  <a:txBody>
                    <a:bodyPr/>
                    <a:lstStyle/>
                    <a:p>
                      <a:pPr algn="ctr"/>
                      <a:r>
                        <a:rPr lang="en-US" sz="2800" dirty="0"/>
                        <a:t>LKMG, 2018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r>
                        <a:rPr lang="ru-RU" sz="1200" b="1" dirty="0"/>
                        <a:t> </a:t>
                      </a:r>
                      <a:r>
                        <a:rPr lang="en-US" sz="2800" b="1" dirty="0"/>
                        <a:t>–</a:t>
                      </a:r>
                      <a:r>
                        <a:rPr lang="en-US" sz="2800" b="0" baseline="30000" dirty="0"/>
                        <a:t>*</a:t>
                      </a:r>
                      <a:r>
                        <a:rPr lang="ru-RU" sz="2800" b="0" baseline="30000" dirty="0"/>
                        <a:t>*</a:t>
                      </a:r>
                      <a:endParaRPr lang="en-US" sz="2800" b="0" baseline="30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r>
                        <a:rPr lang="ru-RU" sz="1200" b="1" dirty="0"/>
                        <a:t> </a:t>
                      </a:r>
                      <a:r>
                        <a:rPr lang="en-US" sz="2800" b="1" dirty="0"/>
                        <a:t>–</a:t>
                      </a:r>
                      <a:r>
                        <a:rPr lang="en-US" sz="2800" b="0" baseline="30000" dirty="0"/>
                        <a:t>*</a:t>
                      </a:r>
                      <a:r>
                        <a:rPr lang="ru-RU" sz="2800" b="0" baseline="30000" dirty="0"/>
                        <a:t>*</a:t>
                      </a:r>
                      <a:endParaRPr lang="en-US" sz="2800" b="0" baseline="30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dirty="0"/>
                        <a:t>Linux</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9968966"/>
                  </a:ext>
                </a:extLst>
              </a:tr>
              <a:tr h="535680">
                <a:tc>
                  <a:txBody>
                    <a:bodyPr/>
                    <a:lstStyle/>
                    <a:p>
                      <a:pPr algn="ctr"/>
                      <a:r>
                        <a:rPr lang="en-US" sz="2800" dirty="0"/>
                        <a:t>LKRG, 2018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dirty="0"/>
                        <a:t>Linux</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31524647"/>
                  </a:ext>
                </a:extLst>
              </a:tr>
              <a:tr h="535680">
                <a:tc>
                  <a:txBody>
                    <a:bodyPr/>
                    <a:lstStyle/>
                    <a:p>
                      <a:pPr algn="ctr"/>
                      <a:r>
                        <a:rPr lang="en-US" sz="2800" i="0" dirty="0"/>
                        <a:t>AllMemPro, 2018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tc>
                  <a:txBody>
                    <a:bodyPr/>
                    <a:lstStyle/>
                    <a:p>
                      <a:pPr algn="ctr"/>
                      <a:r>
                        <a:rPr lang="en-US" sz="2800" b="1" i="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tc>
                  <a:txBody>
                    <a:bodyPr/>
                    <a:lstStyle/>
                    <a:p>
                      <a:pPr algn="ctr"/>
                      <a:r>
                        <a:rPr lang="en-US" sz="2800" b="1" i="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tc>
                  <a:txBody>
                    <a:bodyPr/>
                    <a:lstStyle/>
                    <a:p>
                      <a:pPr algn="ctr"/>
                      <a:r>
                        <a:rPr lang="en-US" sz="2800" b="1" i="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tc>
                  <a:txBody>
                    <a:bodyPr/>
                    <a:lstStyle/>
                    <a:p>
                      <a:pPr algn="ctr"/>
                      <a:r>
                        <a:rPr lang="en-US" sz="2800" dirty="0"/>
                        <a:t>Windows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extLst>
                  <a:ext uri="{0D108BD9-81ED-4DB2-BD59-A6C34878D82A}">
                    <a16:rowId xmlns:a16="http://schemas.microsoft.com/office/drawing/2014/main" val="3924678886"/>
                  </a:ext>
                </a:extLst>
              </a:tr>
            </a:tbl>
          </a:graphicData>
        </a:graphic>
      </p:graphicFrame>
      <p:sp>
        <p:nvSpPr>
          <p:cNvPr id="6" name="Rectangle 5"/>
          <p:cNvSpPr/>
          <p:nvPr/>
        </p:nvSpPr>
        <p:spPr>
          <a:xfrm>
            <a:off x="3118690" y="5951331"/>
            <a:ext cx="8654997" cy="830997"/>
          </a:xfrm>
          <a:prstGeom prst="rect">
            <a:avLst/>
          </a:prstGeom>
        </p:spPr>
        <p:txBody>
          <a:bodyPr wrap="square">
            <a:spAutoFit/>
          </a:bodyPr>
          <a:lstStyle/>
          <a:p>
            <a:r>
              <a:rPr lang="en-US" sz="2400" baseline="30000" dirty="0"/>
              <a:t>*</a:t>
            </a:r>
            <a:r>
              <a:rPr lang="en-US" sz="2400" b="1" dirty="0"/>
              <a:t> ―</a:t>
            </a:r>
            <a:r>
              <a:rPr lang="en-US" sz="2400" dirty="0"/>
              <a:t> Windows security does not reveal the privilege escalation</a:t>
            </a:r>
          </a:p>
          <a:p>
            <a:r>
              <a:rPr lang="en-US" sz="2400" baseline="30000" dirty="0"/>
              <a:t>**</a:t>
            </a:r>
            <a:r>
              <a:rPr lang="en-US" sz="2400" b="1" dirty="0"/>
              <a:t> ―</a:t>
            </a:r>
            <a:r>
              <a:rPr lang="en-US" sz="2400" dirty="0"/>
              <a:t> HUKO and LKMG systems do not restrict the OS kernel</a:t>
            </a:r>
          </a:p>
        </p:txBody>
      </p:sp>
    </p:spTree>
    <p:extLst>
      <p:ext uri="{BB962C8B-B14F-4D97-AF65-F5344CB8AC3E}">
        <p14:creationId xmlns:p14="http://schemas.microsoft.com/office/powerpoint/2010/main" val="5658520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43391"/>
            <a:ext cx="10261600" cy="955675"/>
          </a:xfrm>
        </p:spPr>
        <p:txBody>
          <a:bodyPr>
            <a:normAutofit fontScale="90000"/>
          </a:bodyPr>
          <a:lstStyle/>
          <a:p>
            <a:r>
              <a:rPr lang="en-US" dirty="0"/>
              <a:t>Analysis of Allocated Data Protection Projects</a:t>
            </a:r>
          </a:p>
        </p:txBody>
      </p:sp>
      <p:graphicFrame>
        <p:nvGraphicFramePr>
          <p:cNvPr id="4" name="Table 3"/>
          <p:cNvGraphicFramePr>
            <a:graphicFrameLocks noGrp="1"/>
          </p:cNvGraphicFramePr>
          <p:nvPr>
            <p:extLst>
              <p:ext uri="{D42A27DB-BD31-4B8C-83A1-F6EECF244321}">
                <p14:modId xmlns:p14="http://schemas.microsoft.com/office/powerpoint/2010/main" val="3050264441"/>
              </p:ext>
            </p:extLst>
          </p:nvPr>
        </p:nvGraphicFramePr>
        <p:xfrm>
          <a:off x="368300" y="999066"/>
          <a:ext cx="11239500" cy="4942320"/>
        </p:xfrm>
        <a:graphic>
          <a:graphicData uri="http://schemas.openxmlformats.org/drawingml/2006/table">
            <a:tbl>
              <a:tblPr firstRow="1" lastRow="1">
                <a:tableStyleId>{5940675A-B579-460E-94D1-54222C63F5DA}</a:tableStyleId>
              </a:tblPr>
              <a:tblGrid>
                <a:gridCol w="2997200">
                  <a:extLst>
                    <a:ext uri="{9D8B030D-6E8A-4147-A177-3AD203B41FA5}">
                      <a16:colId xmlns:a16="http://schemas.microsoft.com/office/drawing/2014/main" val="3686071248"/>
                    </a:ext>
                  </a:extLst>
                </a:gridCol>
                <a:gridCol w="2501900">
                  <a:extLst>
                    <a:ext uri="{9D8B030D-6E8A-4147-A177-3AD203B41FA5}">
                      <a16:colId xmlns:a16="http://schemas.microsoft.com/office/drawing/2014/main" val="1499853501"/>
                    </a:ext>
                  </a:extLst>
                </a:gridCol>
                <a:gridCol w="1562100">
                  <a:extLst>
                    <a:ext uri="{9D8B030D-6E8A-4147-A177-3AD203B41FA5}">
                      <a16:colId xmlns:a16="http://schemas.microsoft.com/office/drawing/2014/main" val="2837965677"/>
                    </a:ext>
                  </a:extLst>
                </a:gridCol>
                <a:gridCol w="2362200">
                  <a:extLst>
                    <a:ext uri="{9D8B030D-6E8A-4147-A177-3AD203B41FA5}">
                      <a16:colId xmlns:a16="http://schemas.microsoft.com/office/drawing/2014/main" val="2934873340"/>
                    </a:ext>
                  </a:extLst>
                </a:gridCol>
                <a:gridCol w="1816100">
                  <a:extLst>
                    <a:ext uri="{9D8B030D-6E8A-4147-A177-3AD203B41FA5}">
                      <a16:colId xmlns:a16="http://schemas.microsoft.com/office/drawing/2014/main" val="4001785151"/>
                    </a:ext>
                  </a:extLst>
                </a:gridCol>
              </a:tblGrid>
              <a:tr h="433645">
                <a:tc rowSpan="2">
                  <a:txBody>
                    <a:bodyPr/>
                    <a:lstStyle/>
                    <a:p>
                      <a:pPr algn="ctr"/>
                      <a:r>
                        <a:rPr lang="en-US" sz="2800" dirty="0"/>
                        <a:t>Title, year</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algn="ctr"/>
                      <a:r>
                        <a:rPr lang="en-US" sz="2800" dirty="0"/>
                        <a:t>OS data Integrity</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2800" dirty="0"/>
                        <a:t>Third-Party Drivers Data</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algn="ctr"/>
                      <a:endParaRPr lang="en-US" sz="2800" dirty="0"/>
                    </a:p>
                  </a:txBody>
                  <a:tcPr anchor="ctr"/>
                </a:tc>
                <a:tc rowSpan="2">
                  <a:txBody>
                    <a:bodyPr/>
                    <a:lstStyle/>
                    <a:p>
                      <a:pPr algn="ctr"/>
                      <a:r>
                        <a:rPr lang="en-US" sz="2800" dirty="0"/>
                        <a:t>OS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1699091"/>
                  </a:ext>
                </a:extLst>
              </a:tr>
              <a:tr h="433645">
                <a:tc vMerge="1">
                  <a:txBody>
                    <a:bodyPr/>
                    <a:lstStyle/>
                    <a:p>
                      <a:pPr algn="ctr"/>
                      <a:endParaRPr lang="en-US" sz="2800" dirty="0"/>
                    </a:p>
                  </a:txBody>
                  <a:tcPr anchor="ctr"/>
                </a:tc>
                <a:tc vMerge="1">
                  <a:txBody>
                    <a:bodyPr/>
                    <a:lstStyle/>
                    <a:p>
                      <a:pPr algn="ctr"/>
                      <a:endParaRPr lang="en-US" sz="2800" dirty="0"/>
                    </a:p>
                  </a:txBody>
                  <a:tcPr anchor="ctr"/>
                </a:tc>
                <a:tc>
                  <a:txBody>
                    <a:bodyPr/>
                    <a:lstStyle/>
                    <a:p>
                      <a:pPr algn="ctr"/>
                      <a:r>
                        <a:rPr lang="en-US" sz="2800" dirty="0"/>
                        <a:t>Integrity</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2800" dirty="0"/>
                        <a:t>Confidentiality</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pPr algn="ctr"/>
                      <a:endParaRPr lang="en-US" sz="2800" dirty="0"/>
                    </a:p>
                  </a:txBody>
                  <a:tcPr anchor="ctr"/>
                </a:tc>
                <a:extLst>
                  <a:ext uri="{0D108BD9-81ED-4DB2-BD59-A6C34878D82A}">
                    <a16:rowId xmlns:a16="http://schemas.microsoft.com/office/drawing/2014/main" val="2348491356"/>
                  </a:ext>
                </a:extLst>
              </a:tr>
              <a:tr h="1147885">
                <a:tc>
                  <a:txBody>
                    <a:bodyPr/>
                    <a:lstStyle/>
                    <a:p>
                      <a:pPr algn="ctr"/>
                      <a:r>
                        <a:rPr lang="en-US" sz="2800" dirty="0"/>
                        <a:t>Patch Guard in Windows 10 1709, 2017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r>
                        <a:rPr lang="ru-RU" sz="1200" b="1" dirty="0"/>
                        <a:t> </a:t>
                      </a:r>
                      <a:r>
                        <a:rPr lang="en-US" sz="2800" b="1" dirty="0"/>
                        <a:t>–</a:t>
                      </a:r>
                      <a:r>
                        <a:rPr lang="en-US" sz="2800" b="0" baseline="3000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algn="ctr"/>
                      <a:r>
                        <a:rPr lang="en-US" sz="2800" dirty="0"/>
                        <a:t>Windows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50133428"/>
                  </a:ext>
                </a:extLst>
              </a:tr>
              <a:tr h="762417">
                <a:tc>
                  <a:txBody>
                    <a:bodyPr/>
                    <a:lstStyle/>
                    <a:p>
                      <a:pPr algn="ctr"/>
                      <a:r>
                        <a:rPr lang="ru-RU" sz="2800" kern="1200" dirty="0">
                          <a:solidFill>
                            <a:schemeClr val="tx1"/>
                          </a:solidFill>
                          <a:effectLst/>
                          <a:latin typeface="+mn-lt"/>
                          <a:ea typeface="+mn-ea"/>
                          <a:cs typeface="+mn-cs"/>
                        </a:rPr>
                        <a:t>HUKO, 2011</a:t>
                      </a: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r>
                        <a:rPr lang="ru-RU" sz="1200" b="1" dirty="0"/>
                        <a:t> </a:t>
                      </a:r>
                      <a:r>
                        <a:rPr lang="en-US" sz="2800" b="1" dirty="0"/>
                        <a:t>–</a:t>
                      </a:r>
                      <a:r>
                        <a:rPr lang="en-US" sz="2800" b="0" baseline="30000" dirty="0"/>
                        <a:t>*</a:t>
                      </a:r>
                      <a:r>
                        <a:rPr lang="ru-RU" sz="2800" b="0" baseline="30000" dirty="0"/>
                        <a:t>*</a:t>
                      </a:r>
                      <a:endParaRPr lang="en-US" sz="2800" b="0" baseline="30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dirty="0"/>
                        <a:t>Windows, Linux</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6274641"/>
                  </a:ext>
                </a:extLst>
              </a:tr>
              <a:tr h="401737">
                <a:tc>
                  <a:txBody>
                    <a:bodyPr/>
                    <a:lstStyle/>
                    <a:p>
                      <a:pPr algn="ctr"/>
                      <a:r>
                        <a:rPr lang="en-US" sz="2800" dirty="0"/>
                        <a:t>LKMG, 2018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r>
                        <a:rPr lang="ru-RU" sz="1200" b="1" dirty="0"/>
                        <a:t> </a:t>
                      </a:r>
                      <a:r>
                        <a:rPr lang="en-US" sz="2800" b="1" dirty="0"/>
                        <a:t>–</a:t>
                      </a:r>
                      <a:r>
                        <a:rPr lang="en-US" sz="2800" b="0" baseline="30000" dirty="0"/>
                        <a:t>*</a:t>
                      </a:r>
                      <a:r>
                        <a:rPr lang="ru-RU" sz="2800" b="0" baseline="30000" dirty="0"/>
                        <a:t>*</a:t>
                      </a:r>
                      <a:endParaRPr lang="en-US" sz="2800" b="0" baseline="30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a:t>+</a:t>
                      </a:r>
                      <a:r>
                        <a:rPr lang="ru-RU" sz="1200" b="1" dirty="0"/>
                        <a:t> </a:t>
                      </a:r>
                      <a:r>
                        <a:rPr lang="en-US" sz="2800" b="1" dirty="0"/>
                        <a:t>–</a:t>
                      </a:r>
                      <a:r>
                        <a:rPr lang="en-US" sz="2800" b="0" baseline="30000" dirty="0"/>
                        <a:t>*</a:t>
                      </a:r>
                      <a:r>
                        <a:rPr lang="ru-RU" sz="2800" b="0" baseline="30000" dirty="0"/>
                        <a:t>*</a:t>
                      </a:r>
                      <a:endParaRPr lang="en-US" sz="2800" b="0" baseline="30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dirty="0"/>
                        <a:t>Linux</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9968966"/>
                  </a:ext>
                </a:extLst>
              </a:tr>
              <a:tr h="535680">
                <a:tc>
                  <a:txBody>
                    <a:bodyPr/>
                    <a:lstStyle/>
                    <a:p>
                      <a:pPr algn="ctr"/>
                      <a:r>
                        <a:rPr lang="en-US" sz="2800" dirty="0"/>
                        <a:t>LKRG, 2018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b="1"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a:txBody>
                    <a:bodyPr/>
                    <a:lstStyle/>
                    <a:p>
                      <a:pPr algn="ctr"/>
                      <a:r>
                        <a:rPr lang="en-US" sz="2800" dirty="0"/>
                        <a:t>Linux</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31524647"/>
                  </a:ext>
                </a:extLst>
              </a:tr>
              <a:tr h="535680">
                <a:tc>
                  <a:txBody>
                    <a:bodyPr/>
                    <a:lstStyle/>
                    <a:p>
                      <a:pPr algn="ctr"/>
                      <a:r>
                        <a:rPr lang="en-US" sz="2800" i="0" dirty="0"/>
                        <a:t>AllMemPro, 2018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tc>
                  <a:txBody>
                    <a:bodyPr/>
                    <a:lstStyle/>
                    <a:p>
                      <a:pPr algn="ctr"/>
                      <a:r>
                        <a:rPr lang="en-US" sz="2800" b="1" i="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tc>
                  <a:txBody>
                    <a:bodyPr/>
                    <a:lstStyle/>
                    <a:p>
                      <a:pPr algn="ctr"/>
                      <a:r>
                        <a:rPr lang="en-US" sz="2800" b="1" i="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tc>
                  <a:txBody>
                    <a:bodyPr/>
                    <a:lstStyle/>
                    <a:p>
                      <a:pPr algn="ctr"/>
                      <a:r>
                        <a:rPr lang="en-US" sz="2800" b="1" i="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tc>
                  <a:txBody>
                    <a:bodyPr/>
                    <a:lstStyle/>
                    <a:p>
                      <a:pPr algn="ctr"/>
                      <a:r>
                        <a:rPr lang="en-US" sz="2800" dirty="0"/>
                        <a:t>Windows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006600"/>
                    </a:solidFill>
                  </a:tcPr>
                </a:tc>
                <a:extLst>
                  <a:ext uri="{0D108BD9-81ED-4DB2-BD59-A6C34878D82A}">
                    <a16:rowId xmlns:a16="http://schemas.microsoft.com/office/drawing/2014/main" val="3924678886"/>
                  </a:ext>
                </a:extLst>
              </a:tr>
            </a:tbl>
          </a:graphicData>
        </a:graphic>
      </p:graphicFrame>
      <p:sp>
        <p:nvSpPr>
          <p:cNvPr id="6" name="Rectangle 5"/>
          <p:cNvSpPr/>
          <p:nvPr/>
        </p:nvSpPr>
        <p:spPr>
          <a:xfrm>
            <a:off x="3118690" y="5951331"/>
            <a:ext cx="8654997" cy="830997"/>
          </a:xfrm>
          <a:prstGeom prst="rect">
            <a:avLst/>
          </a:prstGeom>
        </p:spPr>
        <p:txBody>
          <a:bodyPr wrap="square">
            <a:spAutoFit/>
          </a:bodyPr>
          <a:lstStyle/>
          <a:p>
            <a:r>
              <a:rPr lang="en-US" sz="2400" baseline="30000" dirty="0"/>
              <a:t>*</a:t>
            </a:r>
            <a:r>
              <a:rPr lang="en-US" sz="2400" b="1" dirty="0"/>
              <a:t> ―</a:t>
            </a:r>
            <a:r>
              <a:rPr lang="en-US" sz="2400" dirty="0"/>
              <a:t> Windows security does not reveal the privilege escalation</a:t>
            </a:r>
          </a:p>
          <a:p>
            <a:r>
              <a:rPr lang="en-US" sz="2400" baseline="30000" dirty="0"/>
              <a:t>**</a:t>
            </a:r>
            <a:r>
              <a:rPr lang="en-US" sz="2400" b="1" dirty="0"/>
              <a:t> ―</a:t>
            </a:r>
            <a:r>
              <a:rPr lang="en-US" sz="2400" dirty="0"/>
              <a:t> HUKO and LKMG systems do not restrict the OS kernel</a:t>
            </a:r>
          </a:p>
        </p:txBody>
      </p:sp>
      <p:sp>
        <p:nvSpPr>
          <p:cNvPr id="5" name="Rounded Rectangle 4"/>
          <p:cNvSpPr/>
          <p:nvPr/>
        </p:nvSpPr>
        <p:spPr>
          <a:xfrm>
            <a:off x="3437467" y="2142067"/>
            <a:ext cx="6223000" cy="3175000"/>
          </a:xfrm>
          <a:prstGeom prst="roundRect">
            <a:avLst>
              <a:gd name="adj" fmla="val 4777"/>
            </a:avLst>
          </a:prstGeom>
          <a:solidFill>
            <a:srgbClr val="FF5050">
              <a:alpha val="4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063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25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par>
                          <p:cTn id="10" fill="hold">
                            <p:stCondLst>
                              <p:cond delay="750"/>
                            </p:stCondLst>
                            <p:childTnLst>
                              <p:par>
                                <p:cTn id="11" presetID="27" presetClass="emph" presetSubtype="0" fill="remove" grpId="1" nodeType="afterEffect">
                                  <p:stCondLst>
                                    <p:cond delay="250"/>
                                  </p:stCondLst>
                                  <p:childTnLst>
                                    <p:animClr clrSpc="rgb" dir="cw">
                                      <p:cBhvr override="childStyle">
                                        <p:cTn id="12" dur="250" autoRev="1" fill="remove"/>
                                        <p:tgtEl>
                                          <p:spTgt spid="5"/>
                                        </p:tgtEl>
                                        <p:attrNameLst>
                                          <p:attrName>style.color</p:attrName>
                                        </p:attrNameLst>
                                      </p:cBhvr>
                                      <p:to>
                                        <a:schemeClr val="bg1"/>
                                      </p:to>
                                    </p:animClr>
                                    <p:animClr clrSpc="rgb" dir="cw">
                                      <p:cBhvr>
                                        <p:cTn id="13" dur="250" autoRev="1" fill="remove"/>
                                        <p:tgtEl>
                                          <p:spTgt spid="5"/>
                                        </p:tgtEl>
                                        <p:attrNameLst>
                                          <p:attrName>fillcolor</p:attrName>
                                        </p:attrNameLst>
                                      </p:cBhvr>
                                      <p:to>
                                        <a:schemeClr val="bg1"/>
                                      </p:to>
                                    </p:animClr>
                                    <p:set>
                                      <p:cBhvr>
                                        <p:cTn id="14" dur="250" autoRev="1" fill="remove"/>
                                        <p:tgtEl>
                                          <p:spTgt spid="5"/>
                                        </p:tgtEl>
                                        <p:attrNameLst>
                                          <p:attrName>fill.type</p:attrName>
                                        </p:attrNameLst>
                                      </p:cBhvr>
                                      <p:to>
                                        <p:strVal val="solid"/>
                                      </p:to>
                                    </p:set>
                                    <p:set>
                                      <p:cBhvr>
                                        <p:cTn id="15" dur="250" autoRev="1" fill="remove"/>
                                        <p:tgtEl>
                                          <p:spTgt spid="5"/>
                                        </p:tgtEl>
                                        <p:attrNameLst>
                                          <p:attrName>fill.on</p:attrName>
                                        </p:attrNameLst>
                                      </p:cBhvr>
                                      <p:to>
                                        <p:strVal val="true"/>
                                      </p:to>
                                    </p:set>
                                  </p:childTnLst>
                                </p:cTn>
                              </p:par>
                            </p:childTnLst>
                          </p:cTn>
                        </p:par>
                        <p:par>
                          <p:cTn id="16" fill="hold">
                            <p:stCondLst>
                              <p:cond delay="1500"/>
                            </p:stCondLst>
                            <p:childTnLst>
                              <p:par>
                                <p:cTn id="17" presetID="27" presetClass="emph" presetSubtype="0" fill="remove" grpId="2" nodeType="afterEffect">
                                  <p:stCondLst>
                                    <p:cond delay="250"/>
                                  </p:stCondLst>
                                  <p:childTnLst>
                                    <p:animClr clrSpc="rgb" dir="cw">
                                      <p:cBhvr override="childStyle">
                                        <p:cTn id="18" dur="250" autoRev="1" fill="remove"/>
                                        <p:tgtEl>
                                          <p:spTgt spid="5"/>
                                        </p:tgtEl>
                                        <p:attrNameLst>
                                          <p:attrName>style.color</p:attrName>
                                        </p:attrNameLst>
                                      </p:cBhvr>
                                      <p:to>
                                        <a:schemeClr val="bg1"/>
                                      </p:to>
                                    </p:animClr>
                                    <p:animClr clrSpc="rgb" dir="cw">
                                      <p:cBhvr>
                                        <p:cTn id="19" dur="250" autoRev="1" fill="remove"/>
                                        <p:tgtEl>
                                          <p:spTgt spid="5"/>
                                        </p:tgtEl>
                                        <p:attrNameLst>
                                          <p:attrName>fillcolor</p:attrName>
                                        </p:attrNameLst>
                                      </p:cBhvr>
                                      <p:to>
                                        <a:schemeClr val="bg1"/>
                                      </p:to>
                                    </p:animClr>
                                    <p:set>
                                      <p:cBhvr>
                                        <p:cTn id="20" dur="250" autoRev="1" fill="remove"/>
                                        <p:tgtEl>
                                          <p:spTgt spid="5"/>
                                        </p:tgtEl>
                                        <p:attrNameLst>
                                          <p:attrName>fill.type</p:attrName>
                                        </p:attrNameLst>
                                      </p:cBhvr>
                                      <p:to>
                                        <p:strVal val="solid"/>
                                      </p:to>
                                    </p:set>
                                    <p:set>
                                      <p:cBhvr>
                                        <p:cTn id="21"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00100" y="1"/>
            <a:ext cx="10515600" cy="800099"/>
          </a:xfrm>
        </p:spPr>
        <p:txBody>
          <a:bodyPr/>
          <a:lstStyle/>
          <a:p>
            <a:r>
              <a:rPr lang="en-US" dirty="0"/>
              <a:t>Integrity of Windows Internals</a:t>
            </a:r>
          </a:p>
        </p:txBody>
      </p:sp>
      <p:pic>
        <p:nvPicPr>
          <p:cNvPr id="7" name="Picture 6"/>
          <p:cNvPicPr>
            <a:picLocks noChangeAspect="1"/>
          </p:cNvPicPr>
          <p:nvPr/>
        </p:nvPicPr>
        <p:blipFill>
          <a:blip r:embed="rId3"/>
          <a:stretch>
            <a:fillRect/>
          </a:stretch>
        </p:blipFill>
        <p:spPr>
          <a:xfrm>
            <a:off x="640080" y="665480"/>
            <a:ext cx="7476620" cy="2875555"/>
          </a:xfrm>
          <a:prstGeom prst="rect">
            <a:avLst/>
          </a:prstGeom>
        </p:spPr>
      </p:pic>
    </p:spTree>
    <p:extLst>
      <p:ext uri="{BB962C8B-B14F-4D97-AF65-F5344CB8AC3E}">
        <p14:creationId xmlns:p14="http://schemas.microsoft.com/office/powerpoint/2010/main" val="196074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00100" y="1"/>
            <a:ext cx="10515600" cy="800099"/>
          </a:xfrm>
        </p:spPr>
        <p:txBody>
          <a:bodyPr/>
          <a:lstStyle/>
          <a:p>
            <a:r>
              <a:rPr lang="en-US" dirty="0"/>
              <a:t>Integrity of Windows Internals</a:t>
            </a:r>
          </a:p>
        </p:txBody>
      </p:sp>
      <p:pic>
        <p:nvPicPr>
          <p:cNvPr id="7" name="Picture 6"/>
          <p:cNvPicPr>
            <a:picLocks noChangeAspect="1"/>
          </p:cNvPicPr>
          <p:nvPr/>
        </p:nvPicPr>
        <p:blipFill>
          <a:blip r:embed="rId3"/>
          <a:stretch>
            <a:fillRect/>
          </a:stretch>
        </p:blipFill>
        <p:spPr>
          <a:xfrm>
            <a:off x="640080" y="665480"/>
            <a:ext cx="7476620" cy="2875555"/>
          </a:xfrm>
          <a:prstGeom prst="rect">
            <a:avLst/>
          </a:prstGeom>
        </p:spPr>
      </p:pic>
    </p:spTree>
    <p:extLst>
      <p:ext uri="{BB962C8B-B14F-4D97-AF65-F5344CB8AC3E}">
        <p14:creationId xmlns:p14="http://schemas.microsoft.com/office/powerpoint/2010/main" val="3978531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00100" y="1"/>
            <a:ext cx="10515600" cy="800099"/>
          </a:xfrm>
        </p:spPr>
        <p:txBody>
          <a:bodyPr/>
          <a:lstStyle/>
          <a:p>
            <a:r>
              <a:rPr lang="en-US" dirty="0"/>
              <a:t>Integrity of Windows Internals</a:t>
            </a:r>
          </a:p>
        </p:txBody>
      </p:sp>
      <p:pic>
        <p:nvPicPr>
          <p:cNvPr id="7" name="Picture 6"/>
          <p:cNvPicPr>
            <a:picLocks noChangeAspect="1"/>
          </p:cNvPicPr>
          <p:nvPr/>
        </p:nvPicPr>
        <p:blipFill>
          <a:blip r:embed="rId3"/>
          <a:stretch>
            <a:fillRect/>
          </a:stretch>
        </p:blipFill>
        <p:spPr>
          <a:xfrm>
            <a:off x="640080" y="640080"/>
            <a:ext cx="7476620" cy="2903473"/>
          </a:xfrm>
          <a:prstGeom prst="rect">
            <a:avLst/>
          </a:prstGeom>
        </p:spPr>
      </p:pic>
    </p:spTree>
    <p:extLst>
      <p:ext uri="{BB962C8B-B14F-4D97-AF65-F5344CB8AC3E}">
        <p14:creationId xmlns:p14="http://schemas.microsoft.com/office/powerpoint/2010/main" val="1062890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00100" y="1"/>
            <a:ext cx="10515600" cy="800099"/>
          </a:xfrm>
        </p:spPr>
        <p:txBody>
          <a:bodyPr/>
          <a:lstStyle/>
          <a:p>
            <a:r>
              <a:rPr lang="en-US" dirty="0"/>
              <a:t>Integrity of Windows Internals</a:t>
            </a:r>
          </a:p>
        </p:txBody>
      </p:sp>
      <p:graphicFrame>
        <p:nvGraphicFramePr>
          <p:cNvPr id="16" name="Table 15"/>
          <p:cNvGraphicFramePr>
            <a:graphicFrameLocks noGrp="1"/>
          </p:cNvGraphicFramePr>
          <p:nvPr>
            <p:extLst>
              <p:ext uri="{D42A27DB-BD31-4B8C-83A1-F6EECF244321}">
                <p14:modId xmlns:p14="http://schemas.microsoft.com/office/powerpoint/2010/main" val="2551740182"/>
              </p:ext>
            </p:extLst>
          </p:nvPr>
        </p:nvGraphicFramePr>
        <p:xfrm>
          <a:off x="655320" y="5005255"/>
          <a:ext cx="10660381" cy="1779084"/>
        </p:xfrm>
        <a:graphic>
          <a:graphicData uri="http://schemas.openxmlformats.org/drawingml/2006/table">
            <a:tbl>
              <a:tblPr firstRow="1" bandRow="1">
                <a:tableStyleId>{5940675A-B579-460E-94D1-54222C63F5DA}</a:tableStyleId>
              </a:tblPr>
              <a:tblGrid>
                <a:gridCol w="2665396">
                  <a:extLst>
                    <a:ext uri="{9D8B030D-6E8A-4147-A177-3AD203B41FA5}">
                      <a16:colId xmlns:a16="http://schemas.microsoft.com/office/drawing/2014/main" val="3785623301"/>
                    </a:ext>
                  </a:extLst>
                </a:gridCol>
                <a:gridCol w="3590223">
                  <a:extLst>
                    <a:ext uri="{9D8B030D-6E8A-4147-A177-3AD203B41FA5}">
                      <a16:colId xmlns:a16="http://schemas.microsoft.com/office/drawing/2014/main" val="2857966297"/>
                    </a:ext>
                  </a:extLst>
                </a:gridCol>
                <a:gridCol w="4404762">
                  <a:extLst>
                    <a:ext uri="{9D8B030D-6E8A-4147-A177-3AD203B41FA5}">
                      <a16:colId xmlns:a16="http://schemas.microsoft.com/office/drawing/2014/main" val="411654309"/>
                    </a:ext>
                  </a:extLst>
                </a:gridCol>
              </a:tblGrid>
              <a:tr h="593028">
                <a:tc>
                  <a:txBody>
                    <a:bodyPr/>
                    <a:lstStyle/>
                    <a:p>
                      <a:pPr algn="ctr">
                        <a:lnSpc>
                          <a:spcPct val="100000"/>
                        </a:lnSpc>
                      </a:pPr>
                      <a:r>
                        <a:rPr lang="en-US" sz="2400" b="1" baseline="0" dirty="0"/>
                        <a:t>Fields of </a:t>
                      </a:r>
                      <a:r>
                        <a:rPr lang="en-US" sz="2400" b="1" dirty="0"/>
                        <a:t>EPROCESS</a:t>
                      </a:r>
                    </a:p>
                  </a:txBody>
                  <a:tcPr anchor="ctr"/>
                </a:tc>
                <a:tc>
                  <a:txBody>
                    <a:bodyPr/>
                    <a:lstStyle/>
                    <a:p>
                      <a:pPr algn="ctr">
                        <a:lnSpc>
                          <a:spcPct val="100000"/>
                        </a:lnSpc>
                      </a:pPr>
                      <a:r>
                        <a:rPr lang="en-US" sz="2400" b="1" dirty="0"/>
                        <a:t>Hackers Goals</a:t>
                      </a:r>
                    </a:p>
                  </a:txBody>
                  <a:tcPr anchor="ctr"/>
                </a:tc>
                <a:tc>
                  <a:txBody>
                    <a:bodyPr/>
                    <a:lstStyle/>
                    <a:p>
                      <a:pPr algn="ctr">
                        <a:lnSpc>
                          <a:spcPct val="100000"/>
                        </a:lnSpc>
                      </a:pPr>
                      <a:r>
                        <a:rPr lang="en-US" sz="2400" b="1" dirty="0"/>
                        <a:t>Reaction of Security Service</a:t>
                      </a:r>
                    </a:p>
                  </a:txBody>
                  <a:tcPr anchor="ctr"/>
                </a:tc>
                <a:extLst>
                  <a:ext uri="{0D108BD9-81ED-4DB2-BD59-A6C34878D82A}">
                    <a16:rowId xmlns:a16="http://schemas.microsoft.com/office/drawing/2014/main" val="325128246"/>
                  </a:ext>
                </a:extLst>
              </a:tr>
              <a:tr h="593028">
                <a:tc>
                  <a:txBody>
                    <a:bodyPr/>
                    <a:lstStyle/>
                    <a:p>
                      <a:pPr marL="91440" algn="l">
                        <a:lnSpc>
                          <a:spcPct val="100000"/>
                        </a:lnSpc>
                      </a:pPr>
                      <a:r>
                        <a:rPr lang="en-US" sz="2400" dirty="0" err="1"/>
                        <a:t>ActiveProcessLinks</a:t>
                      </a:r>
                      <a:endParaRPr lang="en-US" sz="2400" dirty="0"/>
                    </a:p>
                  </a:txBody>
                  <a:tcPr anchor="ctr"/>
                </a:tc>
                <a:tc>
                  <a:txBody>
                    <a:bodyPr/>
                    <a:lstStyle/>
                    <a:p>
                      <a:pPr marL="91440" algn="l">
                        <a:lnSpc>
                          <a:spcPct val="100000"/>
                        </a:lnSpc>
                      </a:pPr>
                      <a:r>
                        <a:rPr lang="en-US" sz="2400" dirty="0"/>
                        <a:t>Hide a process</a:t>
                      </a:r>
                    </a:p>
                  </a:txBody>
                  <a:tcPr anchor="ctr"/>
                </a:tc>
                <a:tc>
                  <a:txBody>
                    <a:bodyPr/>
                    <a:lstStyle/>
                    <a:p>
                      <a:pPr marL="91440" algn="l">
                        <a:lnSpc>
                          <a:spcPct val="100000"/>
                        </a:lnSpc>
                      </a:pPr>
                      <a:endParaRPr lang="en-US" sz="2400" dirty="0"/>
                    </a:p>
                  </a:txBody>
                  <a:tcPr anchor="ctr"/>
                </a:tc>
                <a:extLst>
                  <a:ext uri="{0D108BD9-81ED-4DB2-BD59-A6C34878D82A}">
                    <a16:rowId xmlns:a16="http://schemas.microsoft.com/office/drawing/2014/main" val="3249097339"/>
                  </a:ext>
                </a:extLst>
              </a:tr>
              <a:tr h="593028">
                <a:tc>
                  <a:txBody>
                    <a:bodyPr/>
                    <a:lstStyle/>
                    <a:p>
                      <a:pPr marL="91440" algn="l">
                        <a:lnSpc>
                          <a:spcPct val="100000"/>
                        </a:lnSpc>
                      </a:pPr>
                      <a:endParaRPr lang="en-US" sz="2400" dirty="0"/>
                    </a:p>
                  </a:txBody>
                  <a:tcPr anchor="ctr"/>
                </a:tc>
                <a:tc>
                  <a:txBody>
                    <a:bodyPr/>
                    <a:lstStyle/>
                    <a:p>
                      <a:pPr marL="91440" algn="l">
                        <a:lnSpc>
                          <a:spcPct val="100000"/>
                        </a:lnSpc>
                      </a:pPr>
                      <a:endParaRPr lang="en-US" sz="2400" dirty="0"/>
                    </a:p>
                  </a:txBody>
                  <a:tcPr anchor="ctr"/>
                </a:tc>
                <a:tc>
                  <a:txBody>
                    <a:bodyPr/>
                    <a:lstStyle/>
                    <a:p>
                      <a:pPr marL="91440" algn="l">
                        <a:lnSpc>
                          <a:spcPct val="100000"/>
                        </a:lnSpc>
                      </a:pPr>
                      <a:endParaRPr lang="en-US" sz="2400" b="0" dirty="0"/>
                    </a:p>
                  </a:txBody>
                  <a:tcPr anchor="ctr"/>
                </a:tc>
                <a:extLst>
                  <a:ext uri="{0D108BD9-81ED-4DB2-BD59-A6C34878D82A}">
                    <a16:rowId xmlns:a16="http://schemas.microsoft.com/office/drawing/2014/main" val="4094669849"/>
                  </a:ext>
                </a:extLst>
              </a:tr>
            </a:tbl>
          </a:graphicData>
        </a:graphic>
      </p:graphicFrame>
      <p:pic>
        <p:nvPicPr>
          <p:cNvPr id="3" name="Picture 2"/>
          <p:cNvPicPr>
            <a:picLocks noChangeAspect="1"/>
          </p:cNvPicPr>
          <p:nvPr/>
        </p:nvPicPr>
        <p:blipFill>
          <a:blip r:embed="rId3"/>
          <a:stretch>
            <a:fillRect/>
          </a:stretch>
        </p:blipFill>
        <p:spPr>
          <a:xfrm>
            <a:off x="640080" y="640080"/>
            <a:ext cx="7476620" cy="3685177"/>
          </a:xfrm>
          <a:prstGeom prst="rect">
            <a:avLst/>
          </a:prstGeom>
        </p:spPr>
      </p:pic>
      <p:sp>
        <p:nvSpPr>
          <p:cNvPr id="2" name="Rectangle 1"/>
          <p:cNvSpPr/>
          <p:nvPr/>
        </p:nvSpPr>
        <p:spPr>
          <a:xfrm>
            <a:off x="6934200" y="5663964"/>
            <a:ext cx="4381501" cy="461665"/>
          </a:xfrm>
          <a:prstGeom prst="rect">
            <a:avLst/>
          </a:prstGeom>
        </p:spPr>
        <p:txBody>
          <a:bodyPr wrap="square">
            <a:spAutoFit/>
          </a:bodyPr>
          <a:lstStyle/>
          <a:p>
            <a:pPr algn="ctr"/>
            <a:r>
              <a:rPr lang="en-US" sz="2400" dirty="0">
                <a:hlinkClick r:id="rId4" action="ppaction://program"/>
              </a:rPr>
              <a:t>Demo A</a:t>
            </a:r>
            <a:endParaRPr lang="en-US" sz="2400" dirty="0"/>
          </a:p>
        </p:txBody>
      </p:sp>
      <p:sp>
        <p:nvSpPr>
          <p:cNvPr id="5" name="Left Arrow 4"/>
          <p:cNvSpPr/>
          <p:nvPr/>
        </p:nvSpPr>
        <p:spPr>
          <a:xfrm>
            <a:off x="11411549" y="5718426"/>
            <a:ext cx="609659" cy="352739"/>
          </a:xfrm>
          <a:prstGeom prst="leftArrow">
            <a:avLst>
              <a:gd name="adj1" fmla="val 50000"/>
              <a:gd name="adj2" fmla="val 81204"/>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687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Part 1/3 - Hiding a Process</a:t>
            </a:r>
          </a:p>
        </p:txBody>
      </p:sp>
      <p:sp>
        <p:nvSpPr>
          <p:cNvPr id="4" name="Rectangle 3"/>
          <p:cNvSpPr/>
          <p:nvPr/>
        </p:nvSpPr>
        <p:spPr>
          <a:xfrm>
            <a:off x="3733800" y="2881576"/>
            <a:ext cx="4381501" cy="646331"/>
          </a:xfrm>
          <a:prstGeom prst="rect">
            <a:avLst/>
          </a:prstGeom>
        </p:spPr>
        <p:txBody>
          <a:bodyPr wrap="square">
            <a:spAutoFit/>
          </a:bodyPr>
          <a:lstStyle/>
          <a:p>
            <a:pPr algn="ctr"/>
            <a:r>
              <a:rPr lang="en-US" sz="3600" dirty="0">
                <a:hlinkClick r:id="rId3" action="ppaction://program"/>
              </a:rPr>
              <a:t>Demo A</a:t>
            </a:r>
            <a:endParaRPr lang="en-US" sz="3600" dirty="0"/>
          </a:p>
        </p:txBody>
      </p:sp>
      <p:sp>
        <p:nvSpPr>
          <p:cNvPr id="7" name="TextBox 6">
            <a:extLst>
              <a:ext uri="{FF2B5EF4-FFF2-40B4-BE49-F238E27FC236}">
                <a16:creationId xmlns:a16="http://schemas.microsoft.com/office/drawing/2014/main" id="{FBF28471-576E-41B1-ABFB-2DF925B2AFDC}"/>
              </a:ext>
            </a:extLst>
          </p:cNvPr>
          <p:cNvSpPr txBox="1"/>
          <p:nvPr/>
        </p:nvSpPr>
        <p:spPr>
          <a:xfrm>
            <a:off x="153824" y="4072464"/>
            <a:ext cx="11947021" cy="1754326"/>
          </a:xfrm>
          <a:prstGeom prst="rect">
            <a:avLst/>
          </a:prstGeom>
          <a:noFill/>
        </p:spPr>
        <p:txBody>
          <a:bodyPr wrap="square">
            <a:spAutoFit/>
          </a:bodyPr>
          <a:lstStyle/>
          <a:p>
            <a:r>
              <a:rPr lang="en-US" sz="3600" dirty="0"/>
              <a:t>The online version is here – </a:t>
            </a:r>
            <a:r>
              <a:rPr lang="en-US" sz="3600" dirty="0">
                <a:hlinkClick r:id="rId4"/>
              </a:rPr>
              <a:t>https://www.youtube.com/embed/GZ8HlgNDBms?vq=hd1440</a:t>
            </a:r>
            <a:endParaRPr lang="en-US" sz="3600" dirty="0"/>
          </a:p>
          <a:p>
            <a:endParaRPr lang="en-US" sz="3600" dirty="0"/>
          </a:p>
        </p:txBody>
      </p:sp>
    </p:spTree>
    <p:extLst>
      <p:ext uri="{BB962C8B-B14F-4D97-AF65-F5344CB8AC3E}">
        <p14:creationId xmlns:p14="http://schemas.microsoft.com/office/powerpoint/2010/main" val="2696308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00100" y="1"/>
            <a:ext cx="10515600" cy="800099"/>
          </a:xfrm>
        </p:spPr>
        <p:txBody>
          <a:bodyPr/>
          <a:lstStyle/>
          <a:p>
            <a:r>
              <a:rPr lang="en-US" dirty="0"/>
              <a:t>Integrity of Windows Internals</a:t>
            </a:r>
          </a:p>
        </p:txBody>
      </p:sp>
      <p:graphicFrame>
        <p:nvGraphicFramePr>
          <p:cNvPr id="16" name="Table 15"/>
          <p:cNvGraphicFramePr>
            <a:graphicFrameLocks noGrp="1"/>
          </p:cNvGraphicFramePr>
          <p:nvPr>
            <p:extLst>
              <p:ext uri="{D42A27DB-BD31-4B8C-83A1-F6EECF244321}">
                <p14:modId xmlns:p14="http://schemas.microsoft.com/office/powerpoint/2010/main" val="2020337734"/>
              </p:ext>
            </p:extLst>
          </p:nvPr>
        </p:nvGraphicFramePr>
        <p:xfrm>
          <a:off x="655320" y="5005255"/>
          <a:ext cx="10660381" cy="1779084"/>
        </p:xfrm>
        <a:graphic>
          <a:graphicData uri="http://schemas.openxmlformats.org/drawingml/2006/table">
            <a:tbl>
              <a:tblPr firstRow="1" bandRow="1">
                <a:tableStyleId>{5940675A-B579-460E-94D1-54222C63F5DA}</a:tableStyleId>
              </a:tblPr>
              <a:tblGrid>
                <a:gridCol w="2665396">
                  <a:extLst>
                    <a:ext uri="{9D8B030D-6E8A-4147-A177-3AD203B41FA5}">
                      <a16:colId xmlns:a16="http://schemas.microsoft.com/office/drawing/2014/main" val="3785623301"/>
                    </a:ext>
                  </a:extLst>
                </a:gridCol>
                <a:gridCol w="3590223">
                  <a:extLst>
                    <a:ext uri="{9D8B030D-6E8A-4147-A177-3AD203B41FA5}">
                      <a16:colId xmlns:a16="http://schemas.microsoft.com/office/drawing/2014/main" val="2857966297"/>
                    </a:ext>
                  </a:extLst>
                </a:gridCol>
                <a:gridCol w="4404762">
                  <a:extLst>
                    <a:ext uri="{9D8B030D-6E8A-4147-A177-3AD203B41FA5}">
                      <a16:colId xmlns:a16="http://schemas.microsoft.com/office/drawing/2014/main" val="411654309"/>
                    </a:ext>
                  </a:extLst>
                </a:gridCol>
              </a:tblGrid>
              <a:tr h="593028">
                <a:tc>
                  <a:txBody>
                    <a:bodyPr/>
                    <a:lstStyle/>
                    <a:p>
                      <a:pPr algn="ctr">
                        <a:lnSpc>
                          <a:spcPct val="100000"/>
                        </a:lnSpc>
                      </a:pPr>
                      <a:r>
                        <a:rPr lang="en-US" sz="2400" b="1" baseline="0" dirty="0"/>
                        <a:t>Fields of </a:t>
                      </a:r>
                      <a:r>
                        <a:rPr lang="en-US" sz="2400" b="1" dirty="0"/>
                        <a:t>EPROCESS</a:t>
                      </a:r>
                    </a:p>
                  </a:txBody>
                  <a:tcPr anchor="ctr"/>
                </a:tc>
                <a:tc>
                  <a:txBody>
                    <a:bodyPr/>
                    <a:lstStyle/>
                    <a:p>
                      <a:pPr algn="ctr">
                        <a:lnSpc>
                          <a:spcPct val="100000"/>
                        </a:lnSpc>
                      </a:pPr>
                      <a:r>
                        <a:rPr lang="en-US" sz="2400" b="1" dirty="0"/>
                        <a:t>Hackers Goals</a:t>
                      </a:r>
                    </a:p>
                  </a:txBody>
                  <a:tcPr anchor="ctr"/>
                </a:tc>
                <a:tc>
                  <a:txBody>
                    <a:bodyPr/>
                    <a:lstStyle/>
                    <a:p>
                      <a:pPr algn="ctr">
                        <a:lnSpc>
                          <a:spcPct val="100000"/>
                        </a:lnSpc>
                      </a:pPr>
                      <a:r>
                        <a:rPr lang="en-US" sz="2400" b="1" dirty="0"/>
                        <a:t>Reaction of Security Service</a:t>
                      </a:r>
                    </a:p>
                  </a:txBody>
                  <a:tcPr anchor="ctr"/>
                </a:tc>
                <a:extLst>
                  <a:ext uri="{0D108BD9-81ED-4DB2-BD59-A6C34878D82A}">
                    <a16:rowId xmlns:a16="http://schemas.microsoft.com/office/drawing/2014/main" val="325128246"/>
                  </a:ext>
                </a:extLst>
              </a:tr>
              <a:tr h="593028">
                <a:tc>
                  <a:txBody>
                    <a:bodyPr/>
                    <a:lstStyle/>
                    <a:p>
                      <a:pPr marL="91440" algn="l">
                        <a:lnSpc>
                          <a:spcPct val="100000"/>
                        </a:lnSpc>
                      </a:pPr>
                      <a:r>
                        <a:rPr lang="en-US" sz="2400" dirty="0" err="1"/>
                        <a:t>ActiveProcessLinks</a:t>
                      </a:r>
                      <a:endParaRPr lang="en-US" sz="2400" dirty="0"/>
                    </a:p>
                  </a:txBody>
                  <a:tcPr anchor="ctr"/>
                </a:tc>
                <a:tc>
                  <a:txBody>
                    <a:bodyPr/>
                    <a:lstStyle/>
                    <a:p>
                      <a:pPr marL="91440" algn="l">
                        <a:lnSpc>
                          <a:spcPct val="100000"/>
                        </a:lnSpc>
                      </a:pPr>
                      <a:r>
                        <a:rPr lang="en-US" sz="2400" dirty="0"/>
                        <a:t>Hide a process</a:t>
                      </a:r>
                    </a:p>
                  </a:txBody>
                  <a:tcPr anchor="ctr"/>
                </a:tc>
                <a:tc>
                  <a:txBody>
                    <a:bodyPr/>
                    <a:lstStyle/>
                    <a:p>
                      <a:pPr marL="91440" algn="l">
                        <a:lnSpc>
                          <a:spcPct val="100000"/>
                        </a:lnSpc>
                      </a:pPr>
                      <a:r>
                        <a:rPr lang="en-US" sz="2400" dirty="0"/>
                        <a:t>PatchGuard crashes the OS</a:t>
                      </a:r>
                    </a:p>
                  </a:txBody>
                  <a:tcPr anchor="ctr"/>
                </a:tc>
                <a:extLst>
                  <a:ext uri="{0D108BD9-81ED-4DB2-BD59-A6C34878D82A}">
                    <a16:rowId xmlns:a16="http://schemas.microsoft.com/office/drawing/2014/main" val="3249097339"/>
                  </a:ext>
                </a:extLst>
              </a:tr>
              <a:tr h="593028">
                <a:tc>
                  <a:txBody>
                    <a:bodyPr/>
                    <a:lstStyle/>
                    <a:p>
                      <a:pPr marL="91440" algn="l">
                        <a:lnSpc>
                          <a:spcPct val="100000"/>
                        </a:lnSpc>
                      </a:pPr>
                      <a:r>
                        <a:rPr lang="en-US" sz="2400" dirty="0"/>
                        <a:t>Token</a:t>
                      </a:r>
                    </a:p>
                  </a:txBody>
                  <a:tcPr anchor="ctr"/>
                </a:tc>
                <a:tc>
                  <a:txBody>
                    <a:bodyPr/>
                    <a:lstStyle/>
                    <a:p>
                      <a:pPr marL="91440" algn="l">
                        <a:lnSpc>
                          <a:spcPct val="100000"/>
                        </a:lnSpc>
                      </a:pPr>
                      <a:r>
                        <a:rPr lang="en-US" sz="2400" dirty="0"/>
                        <a:t>Elevate process privileges</a:t>
                      </a:r>
                    </a:p>
                  </a:txBody>
                  <a:tcPr anchor="ctr"/>
                </a:tc>
                <a:tc>
                  <a:txBody>
                    <a:bodyPr/>
                    <a:lstStyle/>
                    <a:p>
                      <a:pPr marL="91440" algn="l">
                        <a:lnSpc>
                          <a:spcPct val="100000"/>
                        </a:lnSpc>
                      </a:pPr>
                      <a:endParaRPr lang="en-US" sz="2400" b="0" dirty="0"/>
                    </a:p>
                  </a:txBody>
                  <a:tcPr anchor="ctr"/>
                </a:tc>
                <a:extLst>
                  <a:ext uri="{0D108BD9-81ED-4DB2-BD59-A6C34878D82A}">
                    <a16:rowId xmlns:a16="http://schemas.microsoft.com/office/drawing/2014/main" val="4094669849"/>
                  </a:ext>
                </a:extLst>
              </a:tr>
            </a:tbl>
          </a:graphicData>
        </a:graphic>
      </p:graphicFrame>
      <p:sp>
        <p:nvSpPr>
          <p:cNvPr id="17" name="Rectangle 16"/>
          <p:cNvSpPr/>
          <p:nvPr/>
        </p:nvSpPr>
        <p:spPr>
          <a:xfrm>
            <a:off x="10510520" y="5526459"/>
            <a:ext cx="513281" cy="634020"/>
          </a:xfrm>
          <a:prstGeom prst="rect">
            <a:avLst/>
          </a:prstGeom>
        </p:spPr>
        <p:txBody>
          <a:bodyPr wrap="none">
            <a:spAutoFit/>
          </a:bodyPr>
          <a:lstStyle/>
          <a:p>
            <a:pPr lvl="0" algn="ctr" defTabSz="914377">
              <a:lnSpc>
                <a:spcPct val="110000"/>
              </a:lnSpc>
              <a:defRPr/>
            </a:pPr>
            <a:r>
              <a:rPr lang="en-US" sz="3200" b="1" dirty="0">
                <a:solidFill>
                  <a:srgbClr val="00CC00"/>
                </a:solidFill>
                <a:latin typeface="Arial" panose="020B0604020202020204" pitchFamily="34" charset="0"/>
                <a:cs typeface="Arial" panose="020B0604020202020204" pitchFamily="34" charset="0"/>
              </a:rPr>
              <a:t>✔</a:t>
            </a:r>
          </a:p>
        </p:txBody>
      </p:sp>
      <p:pic>
        <p:nvPicPr>
          <p:cNvPr id="3" name="Picture 2"/>
          <p:cNvPicPr>
            <a:picLocks noChangeAspect="1"/>
          </p:cNvPicPr>
          <p:nvPr/>
        </p:nvPicPr>
        <p:blipFill>
          <a:blip r:embed="rId3"/>
          <a:stretch>
            <a:fillRect/>
          </a:stretch>
        </p:blipFill>
        <p:spPr>
          <a:xfrm>
            <a:off x="640080" y="640080"/>
            <a:ext cx="7476620" cy="3685177"/>
          </a:xfrm>
          <a:prstGeom prst="rect">
            <a:avLst/>
          </a:prstGeom>
        </p:spPr>
      </p:pic>
      <p:sp>
        <p:nvSpPr>
          <p:cNvPr id="8" name="Rectangle 7"/>
          <p:cNvSpPr/>
          <p:nvPr/>
        </p:nvSpPr>
        <p:spPr>
          <a:xfrm>
            <a:off x="6934201" y="6225866"/>
            <a:ext cx="4381500" cy="461665"/>
          </a:xfrm>
          <a:prstGeom prst="rect">
            <a:avLst/>
          </a:prstGeom>
        </p:spPr>
        <p:txBody>
          <a:bodyPr wrap="square">
            <a:spAutoFit/>
          </a:bodyPr>
          <a:lstStyle/>
          <a:p>
            <a:pPr algn="ctr"/>
            <a:r>
              <a:rPr lang="en-US" sz="2400" dirty="0">
                <a:hlinkClick r:id="rId4" action="ppaction://program"/>
              </a:rPr>
              <a:t>Demo B</a:t>
            </a:r>
            <a:endParaRPr lang="en-US" sz="2400" dirty="0"/>
          </a:p>
        </p:txBody>
      </p:sp>
      <p:sp>
        <p:nvSpPr>
          <p:cNvPr id="10" name="Left Arrow 9"/>
          <p:cNvSpPr/>
          <p:nvPr/>
        </p:nvSpPr>
        <p:spPr>
          <a:xfrm>
            <a:off x="11394616" y="6334792"/>
            <a:ext cx="609659" cy="352739"/>
          </a:xfrm>
          <a:prstGeom prst="leftArrow">
            <a:avLst>
              <a:gd name="adj1" fmla="val 50000"/>
              <a:gd name="adj2" fmla="val 81204"/>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96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Part 2/3 - Escalating Process Privileges</a:t>
            </a:r>
          </a:p>
        </p:txBody>
      </p:sp>
      <p:sp>
        <p:nvSpPr>
          <p:cNvPr id="5" name="Rectangle 4"/>
          <p:cNvSpPr/>
          <p:nvPr/>
        </p:nvSpPr>
        <p:spPr>
          <a:xfrm>
            <a:off x="3905250" y="2721194"/>
            <a:ext cx="4381500" cy="646331"/>
          </a:xfrm>
          <a:prstGeom prst="rect">
            <a:avLst/>
          </a:prstGeom>
        </p:spPr>
        <p:txBody>
          <a:bodyPr wrap="square">
            <a:spAutoFit/>
          </a:bodyPr>
          <a:lstStyle/>
          <a:p>
            <a:pPr algn="ctr"/>
            <a:r>
              <a:rPr lang="en-US" sz="3600" dirty="0">
                <a:hlinkClick r:id="rId3" action="ppaction://program"/>
              </a:rPr>
              <a:t>Demo B</a:t>
            </a:r>
            <a:endParaRPr lang="en-US" sz="3600" dirty="0"/>
          </a:p>
        </p:txBody>
      </p:sp>
      <p:sp>
        <p:nvSpPr>
          <p:cNvPr id="4" name="TextBox 3">
            <a:extLst>
              <a:ext uri="{FF2B5EF4-FFF2-40B4-BE49-F238E27FC236}">
                <a16:creationId xmlns:a16="http://schemas.microsoft.com/office/drawing/2014/main" id="{C1C9D4D3-DFAA-420F-9F36-F3FE3AE88400}"/>
              </a:ext>
            </a:extLst>
          </p:cNvPr>
          <p:cNvSpPr txBox="1"/>
          <p:nvPr/>
        </p:nvSpPr>
        <p:spPr>
          <a:xfrm>
            <a:off x="153824" y="4072464"/>
            <a:ext cx="11947021" cy="1754326"/>
          </a:xfrm>
          <a:prstGeom prst="rect">
            <a:avLst/>
          </a:prstGeom>
          <a:noFill/>
        </p:spPr>
        <p:txBody>
          <a:bodyPr wrap="square">
            <a:spAutoFit/>
          </a:bodyPr>
          <a:lstStyle/>
          <a:p>
            <a:r>
              <a:rPr lang="en-US" sz="3600" dirty="0"/>
              <a:t>The online version is here – </a:t>
            </a:r>
            <a:r>
              <a:rPr lang="en-US" sz="3600" dirty="0">
                <a:hlinkClick r:id="rId4"/>
              </a:rPr>
              <a:t>https://www.youtube.com/embed/ngMsY9ixtGw?vq=hd1440</a:t>
            </a:r>
            <a:endParaRPr lang="en-US" sz="3600" dirty="0"/>
          </a:p>
          <a:p>
            <a:endParaRPr lang="en-US" sz="3600" dirty="0"/>
          </a:p>
        </p:txBody>
      </p:sp>
    </p:spTree>
    <p:extLst>
      <p:ext uri="{BB962C8B-B14F-4D97-AF65-F5344CB8AC3E}">
        <p14:creationId xmlns:p14="http://schemas.microsoft.com/office/powerpoint/2010/main" val="1217682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1763" y="1122363"/>
            <a:ext cx="11036411" cy="2387600"/>
          </a:xfrm>
        </p:spPr>
        <p:txBody>
          <a:bodyPr anchor="ctr">
            <a:normAutofit fontScale="90000"/>
          </a:bodyPr>
          <a:lstStyle/>
          <a:p>
            <a:pPr>
              <a:lnSpc>
                <a:spcPct val="150000"/>
              </a:lnSpc>
            </a:pPr>
            <a:r>
              <a:rPr lang="en-US" sz="4400" dirty="0"/>
              <a:t>Hypervisor-Based Active Data </a:t>
            </a:r>
            <a:br>
              <a:rPr lang="en-US" sz="4400" dirty="0"/>
            </a:br>
            <a:r>
              <a:rPr lang="en-US" sz="4400" dirty="0"/>
              <a:t>Protection for Integrity and Confidentiality of Dynamically Allocated Memory in Windows Kernel</a:t>
            </a:r>
          </a:p>
        </p:txBody>
      </p:sp>
      <p:sp>
        <p:nvSpPr>
          <p:cNvPr id="4" name="Rectangle 3"/>
          <p:cNvSpPr/>
          <p:nvPr/>
        </p:nvSpPr>
        <p:spPr>
          <a:xfrm>
            <a:off x="350196" y="583660"/>
            <a:ext cx="11377978" cy="2217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p:cNvSpPr/>
          <p:nvPr/>
        </p:nvSpPr>
        <p:spPr>
          <a:xfrm>
            <a:off x="473912" y="2932445"/>
            <a:ext cx="598241" cy="707886"/>
          </a:xfrm>
          <a:prstGeom prst="rect">
            <a:avLst/>
          </a:prstGeom>
        </p:spPr>
        <p:txBody>
          <a:bodyPr wrap="none">
            <a:spAutoFit/>
          </a:bodyPr>
          <a:lstStyle/>
          <a:p>
            <a:r>
              <a:rPr lang="en-US" sz="4000" dirty="0">
                <a:latin typeface="+mj-lt"/>
              </a:rPr>
              <a:t>1)</a:t>
            </a:r>
          </a:p>
        </p:txBody>
      </p:sp>
    </p:spTree>
    <p:extLst>
      <p:ext uri="{BB962C8B-B14F-4D97-AF65-F5344CB8AC3E}">
        <p14:creationId xmlns:p14="http://schemas.microsoft.com/office/powerpoint/2010/main" val="2853133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0479209" y="6160479"/>
            <a:ext cx="519693" cy="584775"/>
          </a:xfrm>
          <a:prstGeom prst="rect">
            <a:avLst/>
          </a:prstGeom>
        </p:spPr>
        <p:txBody>
          <a:bodyPr wrap="none">
            <a:spAutoFit/>
          </a:bodyPr>
          <a:lstStyle/>
          <a:p>
            <a:pPr lvl="0" algn="ctr">
              <a:defRPr/>
            </a:pPr>
            <a:r>
              <a:rPr lang="en-US" sz="3200" b="1" dirty="0">
                <a:solidFill>
                  <a:srgbClr val="FF0021"/>
                </a:solidFill>
                <a:latin typeface="Arial" panose="020B0604020202020204" pitchFamily="34" charset="0"/>
                <a:cs typeface="Arial" panose="020B0604020202020204" pitchFamily="34" charset="0"/>
              </a:rPr>
              <a:t>✘</a:t>
            </a:r>
          </a:p>
        </p:txBody>
      </p:sp>
      <p:sp>
        <p:nvSpPr>
          <p:cNvPr id="9" name="Title 1"/>
          <p:cNvSpPr>
            <a:spLocks noGrp="1"/>
          </p:cNvSpPr>
          <p:nvPr>
            <p:ph type="title"/>
          </p:nvPr>
        </p:nvSpPr>
        <p:spPr>
          <a:xfrm>
            <a:off x="800100" y="1"/>
            <a:ext cx="10515600" cy="800099"/>
          </a:xfrm>
        </p:spPr>
        <p:txBody>
          <a:bodyPr/>
          <a:lstStyle/>
          <a:p>
            <a:r>
              <a:rPr lang="en-US" dirty="0"/>
              <a:t>Integrity of Windows Internals</a:t>
            </a:r>
          </a:p>
        </p:txBody>
      </p:sp>
      <p:graphicFrame>
        <p:nvGraphicFramePr>
          <p:cNvPr id="16" name="Table 15"/>
          <p:cNvGraphicFramePr>
            <a:graphicFrameLocks noGrp="1"/>
          </p:cNvGraphicFramePr>
          <p:nvPr>
            <p:extLst>
              <p:ext uri="{D42A27DB-BD31-4B8C-83A1-F6EECF244321}">
                <p14:modId xmlns:p14="http://schemas.microsoft.com/office/powerpoint/2010/main" val="3741691878"/>
              </p:ext>
            </p:extLst>
          </p:nvPr>
        </p:nvGraphicFramePr>
        <p:xfrm>
          <a:off x="655320" y="5005255"/>
          <a:ext cx="10660381" cy="1779084"/>
        </p:xfrm>
        <a:graphic>
          <a:graphicData uri="http://schemas.openxmlformats.org/drawingml/2006/table">
            <a:tbl>
              <a:tblPr firstRow="1" bandRow="1">
                <a:tableStyleId>{5940675A-B579-460E-94D1-54222C63F5DA}</a:tableStyleId>
              </a:tblPr>
              <a:tblGrid>
                <a:gridCol w="2665396">
                  <a:extLst>
                    <a:ext uri="{9D8B030D-6E8A-4147-A177-3AD203B41FA5}">
                      <a16:colId xmlns:a16="http://schemas.microsoft.com/office/drawing/2014/main" val="3785623301"/>
                    </a:ext>
                  </a:extLst>
                </a:gridCol>
                <a:gridCol w="3590223">
                  <a:extLst>
                    <a:ext uri="{9D8B030D-6E8A-4147-A177-3AD203B41FA5}">
                      <a16:colId xmlns:a16="http://schemas.microsoft.com/office/drawing/2014/main" val="2857966297"/>
                    </a:ext>
                  </a:extLst>
                </a:gridCol>
                <a:gridCol w="4404762">
                  <a:extLst>
                    <a:ext uri="{9D8B030D-6E8A-4147-A177-3AD203B41FA5}">
                      <a16:colId xmlns:a16="http://schemas.microsoft.com/office/drawing/2014/main" val="411654309"/>
                    </a:ext>
                  </a:extLst>
                </a:gridCol>
              </a:tblGrid>
              <a:tr h="593028">
                <a:tc>
                  <a:txBody>
                    <a:bodyPr/>
                    <a:lstStyle/>
                    <a:p>
                      <a:pPr algn="ctr">
                        <a:lnSpc>
                          <a:spcPct val="100000"/>
                        </a:lnSpc>
                      </a:pPr>
                      <a:r>
                        <a:rPr lang="en-US" sz="2400" b="1" baseline="0" dirty="0"/>
                        <a:t>Fields of </a:t>
                      </a:r>
                      <a:r>
                        <a:rPr lang="en-US" sz="2400" b="1" dirty="0"/>
                        <a:t>EPROCESS</a:t>
                      </a:r>
                    </a:p>
                  </a:txBody>
                  <a:tcPr anchor="ctr"/>
                </a:tc>
                <a:tc>
                  <a:txBody>
                    <a:bodyPr/>
                    <a:lstStyle/>
                    <a:p>
                      <a:pPr algn="ctr">
                        <a:lnSpc>
                          <a:spcPct val="100000"/>
                        </a:lnSpc>
                      </a:pPr>
                      <a:r>
                        <a:rPr lang="en-US" sz="2400" b="1" dirty="0"/>
                        <a:t>Hackers Goals</a:t>
                      </a:r>
                    </a:p>
                  </a:txBody>
                  <a:tcPr anchor="ctr"/>
                </a:tc>
                <a:tc>
                  <a:txBody>
                    <a:bodyPr/>
                    <a:lstStyle/>
                    <a:p>
                      <a:pPr algn="ctr">
                        <a:lnSpc>
                          <a:spcPct val="100000"/>
                        </a:lnSpc>
                      </a:pPr>
                      <a:r>
                        <a:rPr lang="en-US" sz="2400" b="1" dirty="0"/>
                        <a:t>Reaction of Security Service</a:t>
                      </a:r>
                    </a:p>
                  </a:txBody>
                  <a:tcPr anchor="ctr"/>
                </a:tc>
                <a:extLst>
                  <a:ext uri="{0D108BD9-81ED-4DB2-BD59-A6C34878D82A}">
                    <a16:rowId xmlns:a16="http://schemas.microsoft.com/office/drawing/2014/main" val="325128246"/>
                  </a:ext>
                </a:extLst>
              </a:tr>
              <a:tr h="593028">
                <a:tc>
                  <a:txBody>
                    <a:bodyPr/>
                    <a:lstStyle/>
                    <a:p>
                      <a:pPr marL="91440" algn="l">
                        <a:lnSpc>
                          <a:spcPct val="100000"/>
                        </a:lnSpc>
                      </a:pPr>
                      <a:r>
                        <a:rPr lang="en-US" sz="2400" dirty="0" err="1"/>
                        <a:t>ActiveProcessLinks</a:t>
                      </a:r>
                      <a:endParaRPr lang="en-US" sz="2400" dirty="0"/>
                    </a:p>
                  </a:txBody>
                  <a:tcPr anchor="ctr"/>
                </a:tc>
                <a:tc>
                  <a:txBody>
                    <a:bodyPr/>
                    <a:lstStyle/>
                    <a:p>
                      <a:pPr marL="91440" algn="l">
                        <a:lnSpc>
                          <a:spcPct val="100000"/>
                        </a:lnSpc>
                      </a:pPr>
                      <a:r>
                        <a:rPr lang="en-US" sz="2400" dirty="0"/>
                        <a:t>Hide a process</a:t>
                      </a:r>
                    </a:p>
                  </a:txBody>
                  <a:tcPr anchor="ctr"/>
                </a:tc>
                <a:tc>
                  <a:txBody>
                    <a:bodyPr/>
                    <a:lstStyle/>
                    <a:p>
                      <a:pPr marL="91440" algn="l">
                        <a:lnSpc>
                          <a:spcPct val="100000"/>
                        </a:lnSpc>
                      </a:pPr>
                      <a:r>
                        <a:rPr lang="en-US" sz="2400" dirty="0"/>
                        <a:t>PatchGuard crashes the OS</a:t>
                      </a:r>
                    </a:p>
                  </a:txBody>
                  <a:tcPr anchor="ctr"/>
                </a:tc>
                <a:extLst>
                  <a:ext uri="{0D108BD9-81ED-4DB2-BD59-A6C34878D82A}">
                    <a16:rowId xmlns:a16="http://schemas.microsoft.com/office/drawing/2014/main" val="3249097339"/>
                  </a:ext>
                </a:extLst>
              </a:tr>
              <a:tr h="593028">
                <a:tc>
                  <a:txBody>
                    <a:bodyPr/>
                    <a:lstStyle/>
                    <a:p>
                      <a:pPr marL="91440" algn="l">
                        <a:lnSpc>
                          <a:spcPct val="100000"/>
                        </a:lnSpc>
                      </a:pPr>
                      <a:r>
                        <a:rPr lang="en-US" sz="2400" dirty="0"/>
                        <a:t>Token</a:t>
                      </a:r>
                    </a:p>
                  </a:txBody>
                  <a:tcPr anchor="ctr">
                    <a:solidFill>
                      <a:srgbClr val="E60000"/>
                    </a:solidFill>
                  </a:tcPr>
                </a:tc>
                <a:tc>
                  <a:txBody>
                    <a:bodyPr/>
                    <a:lstStyle/>
                    <a:p>
                      <a:pPr marL="91440" algn="l">
                        <a:lnSpc>
                          <a:spcPct val="100000"/>
                        </a:lnSpc>
                      </a:pPr>
                      <a:r>
                        <a:rPr lang="en-US" sz="2400" dirty="0"/>
                        <a:t>Elevate process privileges</a:t>
                      </a:r>
                    </a:p>
                  </a:txBody>
                  <a:tcPr anchor="ctr">
                    <a:solidFill>
                      <a:srgbClr val="E60000"/>
                    </a:solidFill>
                  </a:tcPr>
                </a:tc>
                <a:tc>
                  <a:txBody>
                    <a:bodyPr/>
                    <a:lstStyle/>
                    <a:p>
                      <a:pPr marL="91440" algn="l">
                        <a:lnSpc>
                          <a:spcPct val="100000"/>
                        </a:lnSpc>
                      </a:pPr>
                      <a:r>
                        <a:rPr lang="en-US" sz="2400" b="0" kern="1200" dirty="0">
                          <a:solidFill>
                            <a:schemeClr val="tx1"/>
                          </a:solidFill>
                          <a:latin typeface="+mn-lt"/>
                          <a:ea typeface="+mn-ea"/>
                          <a:cs typeface="+mn-cs"/>
                        </a:rPr>
                        <a:t>OS has been infected</a:t>
                      </a:r>
                      <a:endParaRPr lang="en-US" sz="2400" b="0" dirty="0"/>
                    </a:p>
                  </a:txBody>
                  <a:tcPr anchor="ctr">
                    <a:solidFill>
                      <a:srgbClr val="E60000"/>
                    </a:solidFill>
                  </a:tcPr>
                </a:tc>
                <a:extLst>
                  <a:ext uri="{0D108BD9-81ED-4DB2-BD59-A6C34878D82A}">
                    <a16:rowId xmlns:a16="http://schemas.microsoft.com/office/drawing/2014/main" val="4094669849"/>
                  </a:ext>
                </a:extLst>
              </a:tr>
            </a:tbl>
          </a:graphicData>
        </a:graphic>
      </p:graphicFrame>
      <p:sp>
        <p:nvSpPr>
          <p:cNvPr id="17" name="Rectangle 16"/>
          <p:cNvSpPr/>
          <p:nvPr/>
        </p:nvSpPr>
        <p:spPr>
          <a:xfrm>
            <a:off x="10510520" y="5526459"/>
            <a:ext cx="513281" cy="634020"/>
          </a:xfrm>
          <a:prstGeom prst="rect">
            <a:avLst/>
          </a:prstGeom>
        </p:spPr>
        <p:txBody>
          <a:bodyPr wrap="none">
            <a:spAutoFit/>
          </a:bodyPr>
          <a:lstStyle/>
          <a:p>
            <a:pPr lvl="0" algn="ctr" defTabSz="914377">
              <a:lnSpc>
                <a:spcPct val="110000"/>
              </a:lnSpc>
              <a:defRPr/>
            </a:pPr>
            <a:r>
              <a:rPr lang="en-US" sz="3200" b="1" dirty="0">
                <a:solidFill>
                  <a:srgbClr val="00CC00"/>
                </a:solidFill>
                <a:latin typeface="Arial" panose="020B0604020202020204" pitchFamily="34" charset="0"/>
                <a:cs typeface="Arial" panose="020B0604020202020204" pitchFamily="34" charset="0"/>
              </a:rPr>
              <a:t>✔</a:t>
            </a:r>
          </a:p>
        </p:txBody>
      </p:sp>
      <p:pic>
        <p:nvPicPr>
          <p:cNvPr id="3" name="Picture 2"/>
          <p:cNvPicPr>
            <a:picLocks noChangeAspect="1"/>
          </p:cNvPicPr>
          <p:nvPr/>
        </p:nvPicPr>
        <p:blipFill>
          <a:blip r:embed="rId3"/>
          <a:stretch>
            <a:fillRect/>
          </a:stretch>
        </p:blipFill>
        <p:spPr>
          <a:xfrm>
            <a:off x="640080" y="640080"/>
            <a:ext cx="7476620" cy="3685177"/>
          </a:xfrm>
          <a:prstGeom prst="rect">
            <a:avLst/>
          </a:prstGeom>
        </p:spPr>
      </p:pic>
      <p:sp>
        <p:nvSpPr>
          <p:cNvPr id="10" name="Left Arrow 9"/>
          <p:cNvSpPr/>
          <p:nvPr/>
        </p:nvSpPr>
        <p:spPr>
          <a:xfrm flipH="1">
            <a:off x="11394616" y="6334792"/>
            <a:ext cx="609659" cy="352739"/>
          </a:xfrm>
          <a:prstGeom prst="leftArrow">
            <a:avLst>
              <a:gd name="adj1" fmla="val 50000"/>
              <a:gd name="adj2" fmla="val 81204"/>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437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
            <a:ext cx="10515600" cy="800099"/>
          </a:xfrm>
        </p:spPr>
        <p:txBody>
          <a:bodyPr/>
          <a:lstStyle/>
          <a:p>
            <a:r>
              <a:rPr lang="en-US" dirty="0"/>
              <a:t>Integrity of Windows Internals</a:t>
            </a:r>
          </a:p>
        </p:txBody>
      </p:sp>
      <p:graphicFrame>
        <p:nvGraphicFramePr>
          <p:cNvPr id="16" name="Table 15"/>
          <p:cNvGraphicFramePr>
            <a:graphicFrameLocks noGrp="1"/>
          </p:cNvGraphicFramePr>
          <p:nvPr>
            <p:extLst>
              <p:ext uri="{D42A27DB-BD31-4B8C-83A1-F6EECF244321}">
                <p14:modId xmlns:p14="http://schemas.microsoft.com/office/powerpoint/2010/main" val="287598637"/>
              </p:ext>
            </p:extLst>
          </p:nvPr>
        </p:nvGraphicFramePr>
        <p:xfrm>
          <a:off x="655320" y="5005255"/>
          <a:ext cx="10660381" cy="1779084"/>
        </p:xfrm>
        <a:graphic>
          <a:graphicData uri="http://schemas.openxmlformats.org/drawingml/2006/table">
            <a:tbl>
              <a:tblPr firstRow="1" bandRow="1">
                <a:tableStyleId>{5940675A-B579-460E-94D1-54222C63F5DA}</a:tableStyleId>
              </a:tblPr>
              <a:tblGrid>
                <a:gridCol w="2665396">
                  <a:extLst>
                    <a:ext uri="{9D8B030D-6E8A-4147-A177-3AD203B41FA5}">
                      <a16:colId xmlns:a16="http://schemas.microsoft.com/office/drawing/2014/main" val="3785623301"/>
                    </a:ext>
                  </a:extLst>
                </a:gridCol>
                <a:gridCol w="3590223">
                  <a:extLst>
                    <a:ext uri="{9D8B030D-6E8A-4147-A177-3AD203B41FA5}">
                      <a16:colId xmlns:a16="http://schemas.microsoft.com/office/drawing/2014/main" val="2857966297"/>
                    </a:ext>
                  </a:extLst>
                </a:gridCol>
                <a:gridCol w="4404762">
                  <a:extLst>
                    <a:ext uri="{9D8B030D-6E8A-4147-A177-3AD203B41FA5}">
                      <a16:colId xmlns:a16="http://schemas.microsoft.com/office/drawing/2014/main" val="411654309"/>
                    </a:ext>
                  </a:extLst>
                </a:gridCol>
              </a:tblGrid>
              <a:tr h="593028">
                <a:tc>
                  <a:txBody>
                    <a:bodyPr/>
                    <a:lstStyle/>
                    <a:p>
                      <a:pPr algn="ctr">
                        <a:lnSpc>
                          <a:spcPct val="100000"/>
                        </a:lnSpc>
                      </a:pPr>
                      <a:r>
                        <a:rPr lang="en-US" sz="2400" b="1" baseline="0" dirty="0"/>
                        <a:t>Fields of </a:t>
                      </a:r>
                      <a:r>
                        <a:rPr lang="en-US" sz="2400" b="1" dirty="0"/>
                        <a:t>EPROCESS</a:t>
                      </a:r>
                    </a:p>
                  </a:txBody>
                  <a:tcPr anchor="ctr"/>
                </a:tc>
                <a:tc>
                  <a:txBody>
                    <a:bodyPr/>
                    <a:lstStyle/>
                    <a:p>
                      <a:pPr algn="ctr">
                        <a:lnSpc>
                          <a:spcPct val="100000"/>
                        </a:lnSpc>
                      </a:pPr>
                      <a:r>
                        <a:rPr lang="en-US" sz="2400" b="1" dirty="0"/>
                        <a:t>Hackers Goals</a:t>
                      </a:r>
                    </a:p>
                  </a:txBody>
                  <a:tcPr anchor="ctr"/>
                </a:tc>
                <a:tc>
                  <a:txBody>
                    <a:bodyPr/>
                    <a:lstStyle/>
                    <a:p>
                      <a:pPr algn="ctr">
                        <a:lnSpc>
                          <a:spcPct val="100000"/>
                        </a:lnSpc>
                      </a:pPr>
                      <a:r>
                        <a:rPr lang="en-US" sz="2400" b="1" dirty="0"/>
                        <a:t>Reaction of Security Service</a:t>
                      </a:r>
                    </a:p>
                  </a:txBody>
                  <a:tcPr anchor="ctr"/>
                </a:tc>
                <a:extLst>
                  <a:ext uri="{0D108BD9-81ED-4DB2-BD59-A6C34878D82A}">
                    <a16:rowId xmlns:a16="http://schemas.microsoft.com/office/drawing/2014/main" val="325128246"/>
                  </a:ext>
                </a:extLst>
              </a:tr>
              <a:tr h="593028">
                <a:tc>
                  <a:txBody>
                    <a:bodyPr/>
                    <a:lstStyle/>
                    <a:p>
                      <a:pPr marL="91440" algn="l">
                        <a:lnSpc>
                          <a:spcPct val="100000"/>
                        </a:lnSpc>
                      </a:pPr>
                      <a:r>
                        <a:rPr lang="en-US" sz="2400" dirty="0" err="1"/>
                        <a:t>ActiveProcessLinks</a:t>
                      </a:r>
                      <a:endParaRPr lang="en-US" sz="2400" dirty="0"/>
                    </a:p>
                  </a:txBody>
                  <a:tcPr anchor="ctr"/>
                </a:tc>
                <a:tc>
                  <a:txBody>
                    <a:bodyPr/>
                    <a:lstStyle/>
                    <a:p>
                      <a:pPr marL="91440" algn="l">
                        <a:lnSpc>
                          <a:spcPct val="100000"/>
                        </a:lnSpc>
                      </a:pPr>
                      <a:r>
                        <a:rPr lang="en-US" sz="2400" dirty="0"/>
                        <a:t>Hide a process</a:t>
                      </a:r>
                    </a:p>
                  </a:txBody>
                  <a:tcPr anchor="ctr"/>
                </a:tc>
                <a:tc>
                  <a:txBody>
                    <a:bodyPr/>
                    <a:lstStyle/>
                    <a:p>
                      <a:pPr marL="91440" algn="l">
                        <a:lnSpc>
                          <a:spcPct val="100000"/>
                        </a:lnSpc>
                      </a:pPr>
                      <a:r>
                        <a:rPr lang="en-US" sz="2400" dirty="0"/>
                        <a:t>PatchGuard crashes the OS</a:t>
                      </a:r>
                    </a:p>
                  </a:txBody>
                  <a:tcPr anchor="ctr"/>
                </a:tc>
                <a:extLst>
                  <a:ext uri="{0D108BD9-81ED-4DB2-BD59-A6C34878D82A}">
                    <a16:rowId xmlns:a16="http://schemas.microsoft.com/office/drawing/2014/main" val="3249097339"/>
                  </a:ext>
                </a:extLst>
              </a:tr>
              <a:tr h="593028">
                <a:tc>
                  <a:txBody>
                    <a:bodyPr/>
                    <a:lstStyle/>
                    <a:p>
                      <a:pPr marL="91440" algn="l">
                        <a:lnSpc>
                          <a:spcPct val="100000"/>
                        </a:lnSpc>
                      </a:pPr>
                      <a:r>
                        <a:rPr lang="en-US" sz="2400" dirty="0"/>
                        <a:t>Token</a:t>
                      </a:r>
                    </a:p>
                  </a:txBody>
                  <a:tcPr anchor="ctr">
                    <a:noFill/>
                  </a:tcPr>
                </a:tc>
                <a:tc>
                  <a:txBody>
                    <a:bodyPr/>
                    <a:lstStyle/>
                    <a:p>
                      <a:pPr marL="91440" algn="l">
                        <a:lnSpc>
                          <a:spcPct val="100000"/>
                        </a:lnSpc>
                      </a:pPr>
                      <a:r>
                        <a:rPr lang="en-US" sz="2400" dirty="0"/>
                        <a:t>Elevate process privileges</a:t>
                      </a:r>
                    </a:p>
                  </a:txBody>
                  <a:tcPr anchor="ctr">
                    <a:noFill/>
                  </a:tcPr>
                </a:tc>
                <a:tc>
                  <a:txBody>
                    <a:bodyPr/>
                    <a:lstStyle/>
                    <a:p>
                      <a:pPr marL="91440" algn="l">
                        <a:lnSpc>
                          <a:spcPct val="100000"/>
                        </a:lnSpc>
                      </a:pPr>
                      <a:endParaRPr lang="en-US" sz="2400" b="0" dirty="0"/>
                    </a:p>
                  </a:txBody>
                  <a:tcPr anchor="ctr">
                    <a:noFill/>
                  </a:tcPr>
                </a:tc>
                <a:extLst>
                  <a:ext uri="{0D108BD9-81ED-4DB2-BD59-A6C34878D82A}">
                    <a16:rowId xmlns:a16="http://schemas.microsoft.com/office/drawing/2014/main" val="4094669849"/>
                  </a:ext>
                </a:extLst>
              </a:tr>
            </a:tbl>
          </a:graphicData>
        </a:graphic>
      </p:graphicFrame>
      <p:sp>
        <p:nvSpPr>
          <p:cNvPr id="19" name="Rectangle 18"/>
          <p:cNvSpPr/>
          <p:nvPr/>
        </p:nvSpPr>
        <p:spPr>
          <a:xfrm>
            <a:off x="10510520" y="5526459"/>
            <a:ext cx="513281" cy="634020"/>
          </a:xfrm>
          <a:prstGeom prst="rect">
            <a:avLst/>
          </a:prstGeom>
        </p:spPr>
        <p:txBody>
          <a:bodyPr wrap="none">
            <a:spAutoFit/>
          </a:bodyPr>
          <a:lstStyle/>
          <a:p>
            <a:pPr lvl="0" algn="ctr" defTabSz="914377">
              <a:lnSpc>
                <a:spcPct val="110000"/>
              </a:lnSpc>
              <a:defRPr/>
            </a:pPr>
            <a:r>
              <a:rPr lang="en-US" sz="3200" b="1" dirty="0">
                <a:solidFill>
                  <a:srgbClr val="00CC00"/>
                </a:solidFill>
                <a:latin typeface="Arial" panose="020B0604020202020204" pitchFamily="34" charset="0"/>
                <a:cs typeface="Arial" panose="020B0604020202020204" pitchFamily="34" charset="0"/>
              </a:rPr>
              <a:t>✔</a:t>
            </a:r>
          </a:p>
        </p:txBody>
      </p:sp>
      <p:pic>
        <p:nvPicPr>
          <p:cNvPr id="5" name="Picture 4"/>
          <p:cNvPicPr>
            <a:picLocks noChangeAspect="1"/>
          </p:cNvPicPr>
          <p:nvPr/>
        </p:nvPicPr>
        <p:blipFill>
          <a:blip r:embed="rId3"/>
          <a:stretch>
            <a:fillRect/>
          </a:stretch>
        </p:blipFill>
        <p:spPr>
          <a:xfrm>
            <a:off x="640080" y="640080"/>
            <a:ext cx="7476620" cy="4459267"/>
          </a:xfrm>
          <a:prstGeom prst="rect">
            <a:avLst/>
          </a:prstGeom>
        </p:spPr>
      </p:pic>
      <p:sp>
        <p:nvSpPr>
          <p:cNvPr id="7" name="Rectangle 6"/>
          <p:cNvSpPr/>
          <p:nvPr/>
        </p:nvSpPr>
        <p:spPr>
          <a:xfrm>
            <a:off x="8719227" y="6276667"/>
            <a:ext cx="1167307" cy="461665"/>
          </a:xfrm>
          <a:prstGeom prst="rect">
            <a:avLst/>
          </a:prstGeom>
        </p:spPr>
        <p:txBody>
          <a:bodyPr wrap="none">
            <a:spAutoFit/>
          </a:bodyPr>
          <a:lstStyle/>
          <a:p>
            <a:r>
              <a:rPr lang="en-US" sz="2400" dirty="0">
                <a:hlinkClick r:id="rId4" action="ppaction://program"/>
              </a:rPr>
              <a:t>Demo C</a:t>
            </a:r>
            <a:endParaRPr lang="en-US" sz="2400" dirty="0"/>
          </a:p>
        </p:txBody>
      </p:sp>
      <p:sp>
        <p:nvSpPr>
          <p:cNvPr id="8" name="Left Arrow 7"/>
          <p:cNvSpPr/>
          <p:nvPr/>
        </p:nvSpPr>
        <p:spPr>
          <a:xfrm>
            <a:off x="11394616" y="6334792"/>
            <a:ext cx="609659" cy="352739"/>
          </a:xfrm>
          <a:prstGeom prst="leftArrow">
            <a:avLst>
              <a:gd name="adj1" fmla="val 50000"/>
              <a:gd name="adj2" fmla="val 81204"/>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54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Part 3/3 - AllMemPro Prevents</a:t>
            </a:r>
            <a:br>
              <a:rPr lang="en-US" dirty="0"/>
            </a:br>
            <a:r>
              <a:rPr lang="en-US" dirty="0"/>
              <a:t>Escalation of Process Privileges</a:t>
            </a:r>
          </a:p>
        </p:txBody>
      </p:sp>
      <p:sp>
        <p:nvSpPr>
          <p:cNvPr id="4" name="Rectangle 3"/>
          <p:cNvSpPr/>
          <p:nvPr/>
        </p:nvSpPr>
        <p:spPr>
          <a:xfrm>
            <a:off x="5265484" y="3008174"/>
            <a:ext cx="1661032" cy="646331"/>
          </a:xfrm>
          <a:prstGeom prst="rect">
            <a:avLst/>
          </a:prstGeom>
        </p:spPr>
        <p:txBody>
          <a:bodyPr wrap="none">
            <a:spAutoFit/>
          </a:bodyPr>
          <a:lstStyle/>
          <a:p>
            <a:r>
              <a:rPr lang="en-US" sz="3600" dirty="0">
                <a:hlinkClick r:id="rId3" action="ppaction://program"/>
              </a:rPr>
              <a:t>Demo C</a:t>
            </a:r>
            <a:endParaRPr lang="en-US" sz="3600" dirty="0"/>
          </a:p>
        </p:txBody>
      </p:sp>
      <p:sp>
        <p:nvSpPr>
          <p:cNvPr id="5" name="TextBox 4">
            <a:extLst>
              <a:ext uri="{FF2B5EF4-FFF2-40B4-BE49-F238E27FC236}">
                <a16:creationId xmlns:a16="http://schemas.microsoft.com/office/drawing/2014/main" id="{9F9401F0-621A-418A-B685-719EF7517D66}"/>
              </a:ext>
            </a:extLst>
          </p:cNvPr>
          <p:cNvSpPr txBox="1"/>
          <p:nvPr/>
        </p:nvSpPr>
        <p:spPr>
          <a:xfrm>
            <a:off x="153824" y="4072464"/>
            <a:ext cx="11947021" cy="1754326"/>
          </a:xfrm>
          <a:prstGeom prst="rect">
            <a:avLst/>
          </a:prstGeom>
          <a:noFill/>
        </p:spPr>
        <p:txBody>
          <a:bodyPr wrap="square">
            <a:spAutoFit/>
          </a:bodyPr>
          <a:lstStyle/>
          <a:p>
            <a:r>
              <a:rPr lang="en-US" sz="3600" dirty="0"/>
              <a:t>The online version is here – </a:t>
            </a:r>
            <a:r>
              <a:rPr lang="en-US" sz="3600" dirty="0">
                <a:hlinkClick r:id="rId4"/>
              </a:rPr>
              <a:t>https://www.youtube.com/embed/EEoTkQn7qFk?vq=hd1440</a:t>
            </a:r>
            <a:endParaRPr lang="en-US" sz="3600" dirty="0"/>
          </a:p>
          <a:p>
            <a:endParaRPr lang="en-US" sz="3600" dirty="0"/>
          </a:p>
        </p:txBody>
      </p:sp>
    </p:spTree>
    <p:extLst>
      <p:ext uri="{BB962C8B-B14F-4D97-AF65-F5344CB8AC3E}">
        <p14:creationId xmlns:p14="http://schemas.microsoft.com/office/powerpoint/2010/main" val="2969518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
            <a:ext cx="10515600" cy="800099"/>
          </a:xfrm>
        </p:spPr>
        <p:txBody>
          <a:bodyPr/>
          <a:lstStyle/>
          <a:p>
            <a:r>
              <a:rPr lang="en-US" dirty="0"/>
              <a:t>Integrity of Windows Internals</a:t>
            </a:r>
          </a:p>
        </p:txBody>
      </p:sp>
      <p:graphicFrame>
        <p:nvGraphicFramePr>
          <p:cNvPr id="16" name="Table 15"/>
          <p:cNvGraphicFramePr>
            <a:graphicFrameLocks noGrp="1"/>
          </p:cNvGraphicFramePr>
          <p:nvPr>
            <p:extLst>
              <p:ext uri="{D42A27DB-BD31-4B8C-83A1-F6EECF244321}">
                <p14:modId xmlns:p14="http://schemas.microsoft.com/office/powerpoint/2010/main" val="1434686844"/>
              </p:ext>
            </p:extLst>
          </p:nvPr>
        </p:nvGraphicFramePr>
        <p:xfrm>
          <a:off x="655320" y="5005255"/>
          <a:ext cx="10660381" cy="1779084"/>
        </p:xfrm>
        <a:graphic>
          <a:graphicData uri="http://schemas.openxmlformats.org/drawingml/2006/table">
            <a:tbl>
              <a:tblPr firstRow="1" bandRow="1">
                <a:tableStyleId>{5940675A-B579-460E-94D1-54222C63F5DA}</a:tableStyleId>
              </a:tblPr>
              <a:tblGrid>
                <a:gridCol w="2665396">
                  <a:extLst>
                    <a:ext uri="{9D8B030D-6E8A-4147-A177-3AD203B41FA5}">
                      <a16:colId xmlns:a16="http://schemas.microsoft.com/office/drawing/2014/main" val="3785623301"/>
                    </a:ext>
                  </a:extLst>
                </a:gridCol>
                <a:gridCol w="3590223">
                  <a:extLst>
                    <a:ext uri="{9D8B030D-6E8A-4147-A177-3AD203B41FA5}">
                      <a16:colId xmlns:a16="http://schemas.microsoft.com/office/drawing/2014/main" val="2857966297"/>
                    </a:ext>
                  </a:extLst>
                </a:gridCol>
                <a:gridCol w="4404762">
                  <a:extLst>
                    <a:ext uri="{9D8B030D-6E8A-4147-A177-3AD203B41FA5}">
                      <a16:colId xmlns:a16="http://schemas.microsoft.com/office/drawing/2014/main" val="411654309"/>
                    </a:ext>
                  </a:extLst>
                </a:gridCol>
              </a:tblGrid>
              <a:tr h="593028">
                <a:tc>
                  <a:txBody>
                    <a:bodyPr/>
                    <a:lstStyle/>
                    <a:p>
                      <a:pPr algn="ctr">
                        <a:lnSpc>
                          <a:spcPct val="100000"/>
                        </a:lnSpc>
                      </a:pPr>
                      <a:r>
                        <a:rPr lang="en-US" sz="2400" b="1" baseline="0" dirty="0"/>
                        <a:t>Fields of </a:t>
                      </a:r>
                      <a:r>
                        <a:rPr lang="en-US" sz="2400" b="1" dirty="0"/>
                        <a:t>EPROCESS</a:t>
                      </a:r>
                    </a:p>
                  </a:txBody>
                  <a:tcPr anchor="ctr"/>
                </a:tc>
                <a:tc>
                  <a:txBody>
                    <a:bodyPr/>
                    <a:lstStyle/>
                    <a:p>
                      <a:pPr algn="ctr">
                        <a:lnSpc>
                          <a:spcPct val="100000"/>
                        </a:lnSpc>
                      </a:pPr>
                      <a:r>
                        <a:rPr lang="en-US" sz="2400" b="1" dirty="0"/>
                        <a:t>Hackers Goals</a:t>
                      </a:r>
                    </a:p>
                  </a:txBody>
                  <a:tcPr anchor="ctr"/>
                </a:tc>
                <a:tc>
                  <a:txBody>
                    <a:bodyPr/>
                    <a:lstStyle/>
                    <a:p>
                      <a:pPr algn="ctr">
                        <a:lnSpc>
                          <a:spcPct val="100000"/>
                        </a:lnSpc>
                      </a:pPr>
                      <a:r>
                        <a:rPr lang="en-US" sz="2400" b="1" dirty="0"/>
                        <a:t>Reaction of Security Service</a:t>
                      </a:r>
                    </a:p>
                  </a:txBody>
                  <a:tcPr anchor="ctr"/>
                </a:tc>
                <a:extLst>
                  <a:ext uri="{0D108BD9-81ED-4DB2-BD59-A6C34878D82A}">
                    <a16:rowId xmlns:a16="http://schemas.microsoft.com/office/drawing/2014/main" val="325128246"/>
                  </a:ext>
                </a:extLst>
              </a:tr>
              <a:tr h="593028">
                <a:tc>
                  <a:txBody>
                    <a:bodyPr/>
                    <a:lstStyle/>
                    <a:p>
                      <a:pPr marL="91440" algn="l">
                        <a:lnSpc>
                          <a:spcPct val="100000"/>
                        </a:lnSpc>
                      </a:pPr>
                      <a:r>
                        <a:rPr lang="en-US" sz="2400" dirty="0" err="1"/>
                        <a:t>ActiveProcessLinks</a:t>
                      </a:r>
                      <a:endParaRPr lang="en-US" sz="2400" dirty="0"/>
                    </a:p>
                  </a:txBody>
                  <a:tcPr anchor="ctr"/>
                </a:tc>
                <a:tc>
                  <a:txBody>
                    <a:bodyPr/>
                    <a:lstStyle/>
                    <a:p>
                      <a:pPr marL="91440" algn="l">
                        <a:lnSpc>
                          <a:spcPct val="100000"/>
                        </a:lnSpc>
                      </a:pPr>
                      <a:r>
                        <a:rPr lang="en-US" sz="2400" dirty="0"/>
                        <a:t>Hide a process</a:t>
                      </a:r>
                    </a:p>
                  </a:txBody>
                  <a:tcPr anchor="ctr"/>
                </a:tc>
                <a:tc>
                  <a:txBody>
                    <a:bodyPr/>
                    <a:lstStyle/>
                    <a:p>
                      <a:pPr marL="91440" algn="l">
                        <a:lnSpc>
                          <a:spcPct val="100000"/>
                        </a:lnSpc>
                      </a:pPr>
                      <a:r>
                        <a:rPr lang="en-US" sz="2400" dirty="0"/>
                        <a:t>PatchGuard crashes the OS</a:t>
                      </a:r>
                    </a:p>
                  </a:txBody>
                  <a:tcPr anchor="ctr"/>
                </a:tc>
                <a:extLst>
                  <a:ext uri="{0D108BD9-81ED-4DB2-BD59-A6C34878D82A}">
                    <a16:rowId xmlns:a16="http://schemas.microsoft.com/office/drawing/2014/main" val="3249097339"/>
                  </a:ext>
                </a:extLst>
              </a:tr>
              <a:tr h="593028">
                <a:tc>
                  <a:txBody>
                    <a:bodyPr/>
                    <a:lstStyle/>
                    <a:p>
                      <a:pPr marL="91440" algn="l">
                        <a:lnSpc>
                          <a:spcPct val="100000"/>
                        </a:lnSpc>
                      </a:pPr>
                      <a:r>
                        <a:rPr lang="en-US" sz="2400" dirty="0"/>
                        <a:t>Token</a:t>
                      </a:r>
                    </a:p>
                  </a:txBody>
                  <a:tcPr anchor="ctr">
                    <a:solidFill>
                      <a:srgbClr val="006600"/>
                    </a:solidFill>
                  </a:tcPr>
                </a:tc>
                <a:tc>
                  <a:txBody>
                    <a:bodyPr/>
                    <a:lstStyle/>
                    <a:p>
                      <a:pPr marL="91440" algn="l">
                        <a:lnSpc>
                          <a:spcPct val="100000"/>
                        </a:lnSpc>
                      </a:pPr>
                      <a:r>
                        <a:rPr lang="en-US" sz="2400" dirty="0"/>
                        <a:t>Elevate process privileges</a:t>
                      </a:r>
                    </a:p>
                  </a:txBody>
                  <a:tcPr anchor="ctr">
                    <a:solidFill>
                      <a:srgbClr val="006600"/>
                    </a:solidFill>
                  </a:tcPr>
                </a:tc>
                <a:tc>
                  <a:txBody>
                    <a:bodyPr/>
                    <a:lstStyle/>
                    <a:p>
                      <a:pPr marL="91440" algn="l">
                        <a:lnSpc>
                          <a:spcPct val="100000"/>
                        </a:lnSpc>
                      </a:pPr>
                      <a:r>
                        <a:rPr lang="en-US" sz="2400" b="0" kern="1200" dirty="0">
                          <a:solidFill>
                            <a:schemeClr val="tx1"/>
                          </a:solidFill>
                          <a:latin typeface="+mn-lt"/>
                          <a:ea typeface="+mn-ea"/>
                          <a:cs typeface="+mn-cs"/>
                        </a:rPr>
                        <a:t>AllMemPro prevents access</a:t>
                      </a:r>
                      <a:endParaRPr lang="en-US" sz="2400" b="0" dirty="0"/>
                    </a:p>
                  </a:txBody>
                  <a:tcPr anchor="ctr">
                    <a:solidFill>
                      <a:srgbClr val="006600"/>
                    </a:solidFill>
                  </a:tcPr>
                </a:tc>
                <a:extLst>
                  <a:ext uri="{0D108BD9-81ED-4DB2-BD59-A6C34878D82A}">
                    <a16:rowId xmlns:a16="http://schemas.microsoft.com/office/drawing/2014/main" val="4094669849"/>
                  </a:ext>
                </a:extLst>
              </a:tr>
            </a:tbl>
          </a:graphicData>
        </a:graphic>
      </p:graphicFrame>
      <p:sp>
        <p:nvSpPr>
          <p:cNvPr id="19" name="Rectangle 18"/>
          <p:cNvSpPr/>
          <p:nvPr/>
        </p:nvSpPr>
        <p:spPr>
          <a:xfrm>
            <a:off x="10510520" y="5526459"/>
            <a:ext cx="513281" cy="634020"/>
          </a:xfrm>
          <a:prstGeom prst="rect">
            <a:avLst/>
          </a:prstGeom>
        </p:spPr>
        <p:txBody>
          <a:bodyPr wrap="none">
            <a:spAutoFit/>
          </a:bodyPr>
          <a:lstStyle/>
          <a:p>
            <a:pPr lvl="0" algn="ctr" defTabSz="914377">
              <a:lnSpc>
                <a:spcPct val="110000"/>
              </a:lnSpc>
              <a:defRPr/>
            </a:pPr>
            <a:r>
              <a:rPr lang="en-US" sz="3200" b="1" dirty="0">
                <a:solidFill>
                  <a:srgbClr val="00CC00"/>
                </a:solidFill>
                <a:latin typeface="Arial" panose="020B0604020202020204" pitchFamily="34" charset="0"/>
                <a:cs typeface="Arial" panose="020B0604020202020204" pitchFamily="34" charset="0"/>
              </a:rPr>
              <a:t>✔</a:t>
            </a:r>
          </a:p>
        </p:txBody>
      </p:sp>
      <p:sp>
        <p:nvSpPr>
          <p:cNvPr id="11" name="Rectangle 10"/>
          <p:cNvSpPr/>
          <p:nvPr/>
        </p:nvSpPr>
        <p:spPr>
          <a:xfrm>
            <a:off x="10510519" y="6155399"/>
            <a:ext cx="513281" cy="634020"/>
          </a:xfrm>
          <a:prstGeom prst="rect">
            <a:avLst/>
          </a:prstGeom>
        </p:spPr>
        <p:txBody>
          <a:bodyPr wrap="none">
            <a:spAutoFit/>
          </a:bodyPr>
          <a:lstStyle/>
          <a:p>
            <a:pPr lvl="0" algn="ctr" defTabSz="914377">
              <a:lnSpc>
                <a:spcPct val="110000"/>
              </a:lnSpc>
              <a:defRPr/>
            </a:pPr>
            <a:r>
              <a:rPr lang="en-US" sz="3200" b="1" dirty="0">
                <a:solidFill>
                  <a:srgbClr val="00CC00"/>
                </a:solidFill>
                <a:latin typeface="Arial" panose="020B0604020202020204" pitchFamily="34" charset="0"/>
                <a:cs typeface="Arial" panose="020B0604020202020204" pitchFamily="34" charset="0"/>
              </a:rPr>
              <a:t>✔</a:t>
            </a:r>
          </a:p>
        </p:txBody>
      </p:sp>
      <p:pic>
        <p:nvPicPr>
          <p:cNvPr id="5" name="Picture 4"/>
          <p:cNvPicPr>
            <a:picLocks noChangeAspect="1"/>
          </p:cNvPicPr>
          <p:nvPr/>
        </p:nvPicPr>
        <p:blipFill>
          <a:blip r:embed="rId3"/>
          <a:stretch>
            <a:fillRect/>
          </a:stretch>
        </p:blipFill>
        <p:spPr>
          <a:xfrm>
            <a:off x="640080" y="640080"/>
            <a:ext cx="7476620" cy="4459267"/>
          </a:xfrm>
          <a:prstGeom prst="rect">
            <a:avLst/>
          </a:prstGeom>
        </p:spPr>
      </p:pic>
    </p:spTree>
    <p:extLst>
      <p:ext uri="{BB962C8B-B14F-4D97-AF65-F5344CB8AC3E}">
        <p14:creationId xmlns:p14="http://schemas.microsoft.com/office/powerpoint/2010/main" val="3513507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07439"/>
          </a:xfrm>
        </p:spPr>
        <p:txBody>
          <a:bodyPr>
            <a:normAutofit/>
          </a:bodyPr>
          <a:lstStyle/>
          <a:p>
            <a:r>
              <a:rPr lang="en-US" sz="4000" dirty="0"/>
              <a:t>Protection of Industrial Control Systems</a:t>
            </a:r>
          </a:p>
        </p:txBody>
      </p:sp>
      <p:pic>
        <p:nvPicPr>
          <p:cNvPr id="4" name="Picture 3"/>
          <p:cNvPicPr>
            <a:picLocks noChangeAspect="1"/>
          </p:cNvPicPr>
          <p:nvPr/>
        </p:nvPicPr>
        <p:blipFill>
          <a:blip r:embed="rId3"/>
          <a:stretch>
            <a:fillRect/>
          </a:stretch>
        </p:blipFill>
        <p:spPr>
          <a:xfrm>
            <a:off x="1293712" y="849200"/>
            <a:ext cx="9604576" cy="6008800"/>
          </a:xfrm>
          <a:prstGeom prst="rect">
            <a:avLst/>
          </a:prstGeom>
        </p:spPr>
      </p:pic>
    </p:spTree>
    <p:extLst>
      <p:ext uri="{BB962C8B-B14F-4D97-AF65-F5344CB8AC3E}">
        <p14:creationId xmlns:p14="http://schemas.microsoft.com/office/powerpoint/2010/main" val="2073699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86301" y="833066"/>
            <a:ext cx="9619398" cy="5920000"/>
          </a:xfrm>
          <a:prstGeom prst="rect">
            <a:avLst/>
          </a:prstGeom>
        </p:spPr>
      </p:pic>
      <p:sp>
        <p:nvSpPr>
          <p:cNvPr id="2" name="Title 1"/>
          <p:cNvSpPr>
            <a:spLocks noGrp="1"/>
          </p:cNvSpPr>
          <p:nvPr>
            <p:ph type="title"/>
          </p:nvPr>
        </p:nvSpPr>
        <p:spPr>
          <a:xfrm>
            <a:off x="838200" y="1"/>
            <a:ext cx="10515600" cy="1107439"/>
          </a:xfrm>
        </p:spPr>
        <p:txBody>
          <a:bodyPr>
            <a:normAutofit fontScale="90000"/>
          </a:bodyPr>
          <a:lstStyle/>
          <a:p>
            <a:r>
              <a:rPr lang="en-US" dirty="0"/>
              <a:t>Protection of Industrial Control Systems – </a:t>
            </a:r>
            <a:r>
              <a:rPr lang="en-US" dirty="0">
                <a:hlinkClick r:id="rId4" action="ppaction://program"/>
              </a:rPr>
              <a:t>Demo D</a:t>
            </a:r>
            <a:endParaRPr lang="en-US" dirty="0"/>
          </a:p>
        </p:txBody>
      </p:sp>
    </p:spTree>
    <p:extLst>
      <p:ext uri="{BB962C8B-B14F-4D97-AF65-F5344CB8AC3E}">
        <p14:creationId xmlns:p14="http://schemas.microsoft.com/office/powerpoint/2010/main" val="3922425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Part 1/2 - Unauthorized Modification of </a:t>
            </a:r>
            <a:br>
              <a:rPr lang="en-US" dirty="0"/>
            </a:br>
            <a:r>
              <a:rPr lang="en-US" dirty="0"/>
              <a:t>Dynamically Allocated Memory</a:t>
            </a:r>
          </a:p>
        </p:txBody>
      </p:sp>
      <p:sp>
        <p:nvSpPr>
          <p:cNvPr id="4" name="Rectangle 3"/>
          <p:cNvSpPr/>
          <p:nvPr/>
        </p:nvSpPr>
        <p:spPr>
          <a:xfrm>
            <a:off x="5265484" y="3008174"/>
            <a:ext cx="1697901" cy="646331"/>
          </a:xfrm>
          <a:prstGeom prst="rect">
            <a:avLst/>
          </a:prstGeom>
        </p:spPr>
        <p:txBody>
          <a:bodyPr wrap="none">
            <a:spAutoFit/>
          </a:bodyPr>
          <a:lstStyle/>
          <a:p>
            <a:r>
              <a:rPr lang="en-US" sz="3600" dirty="0">
                <a:hlinkClick r:id="rId3" action="ppaction://program"/>
              </a:rPr>
              <a:t>Demo D</a:t>
            </a:r>
            <a:endParaRPr lang="en-US" sz="3600" dirty="0"/>
          </a:p>
        </p:txBody>
      </p:sp>
      <p:sp>
        <p:nvSpPr>
          <p:cNvPr id="5" name="TextBox 4">
            <a:extLst>
              <a:ext uri="{FF2B5EF4-FFF2-40B4-BE49-F238E27FC236}">
                <a16:creationId xmlns:a16="http://schemas.microsoft.com/office/drawing/2014/main" id="{044876D9-6C37-4E99-98F1-EC1D4F6EE559}"/>
              </a:ext>
            </a:extLst>
          </p:cNvPr>
          <p:cNvSpPr txBox="1"/>
          <p:nvPr/>
        </p:nvSpPr>
        <p:spPr>
          <a:xfrm>
            <a:off x="153824" y="4072464"/>
            <a:ext cx="11947021" cy="1754326"/>
          </a:xfrm>
          <a:prstGeom prst="rect">
            <a:avLst/>
          </a:prstGeom>
          <a:noFill/>
        </p:spPr>
        <p:txBody>
          <a:bodyPr wrap="square">
            <a:spAutoFit/>
          </a:bodyPr>
          <a:lstStyle/>
          <a:p>
            <a:r>
              <a:rPr lang="en-US" sz="3600" dirty="0"/>
              <a:t>The online version is here – </a:t>
            </a:r>
            <a:r>
              <a:rPr lang="en-US" sz="3600" dirty="0">
                <a:hlinkClick r:id="rId4"/>
              </a:rPr>
              <a:t>https://www.youtube.com/embed/K3lPb7Zv4Zg?vq=hd1440</a:t>
            </a:r>
            <a:endParaRPr lang="en-US" sz="3600" dirty="0"/>
          </a:p>
          <a:p>
            <a:endParaRPr lang="en-US" sz="3600" dirty="0"/>
          </a:p>
        </p:txBody>
      </p:sp>
    </p:spTree>
    <p:extLst>
      <p:ext uri="{BB962C8B-B14F-4D97-AF65-F5344CB8AC3E}">
        <p14:creationId xmlns:p14="http://schemas.microsoft.com/office/powerpoint/2010/main" val="4142551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78890" y="827000"/>
            <a:ext cx="9634220" cy="6031000"/>
          </a:xfrm>
          <a:prstGeom prst="rect">
            <a:avLst/>
          </a:prstGeom>
        </p:spPr>
      </p:pic>
      <p:sp>
        <p:nvSpPr>
          <p:cNvPr id="2" name="Title 1"/>
          <p:cNvSpPr>
            <a:spLocks noGrp="1"/>
          </p:cNvSpPr>
          <p:nvPr>
            <p:ph type="title"/>
          </p:nvPr>
        </p:nvSpPr>
        <p:spPr>
          <a:xfrm>
            <a:off x="838200" y="1"/>
            <a:ext cx="10515600" cy="1107439"/>
          </a:xfrm>
        </p:spPr>
        <p:txBody>
          <a:bodyPr>
            <a:normAutofit fontScale="90000"/>
          </a:bodyPr>
          <a:lstStyle/>
          <a:p>
            <a:r>
              <a:rPr lang="en-US" dirty="0"/>
              <a:t>Protection of Industrial Control Systems – </a:t>
            </a:r>
            <a:r>
              <a:rPr lang="en-US" dirty="0">
                <a:hlinkClick r:id="rId4" action="ppaction://program"/>
              </a:rPr>
              <a:t>Demo E</a:t>
            </a:r>
            <a:endParaRPr lang="en-US" dirty="0"/>
          </a:p>
        </p:txBody>
      </p:sp>
    </p:spTree>
    <p:extLst>
      <p:ext uri="{BB962C8B-B14F-4D97-AF65-F5344CB8AC3E}">
        <p14:creationId xmlns:p14="http://schemas.microsoft.com/office/powerpoint/2010/main" val="225719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Part 2/2 - AllMemPro Prevents Illegal </a:t>
            </a:r>
            <a:br>
              <a:rPr lang="en-US" dirty="0"/>
            </a:br>
            <a:r>
              <a:rPr lang="en-US" dirty="0"/>
              <a:t>Access to the Allocated Memory </a:t>
            </a:r>
          </a:p>
        </p:txBody>
      </p:sp>
      <p:sp>
        <p:nvSpPr>
          <p:cNvPr id="4" name="Rectangle 3"/>
          <p:cNvSpPr/>
          <p:nvPr/>
        </p:nvSpPr>
        <p:spPr>
          <a:xfrm>
            <a:off x="5265484" y="3008174"/>
            <a:ext cx="1640193" cy="646331"/>
          </a:xfrm>
          <a:prstGeom prst="rect">
            <a:avLst/>
          </a:prstGeom>
        </p:spPr>
        <p:txBody>
          <a:bodyPr wrap="none">
            <a:spAutoFit/>
          </a:bodyPr>
          <a:lstStyle/>
          <a:p>
            <a:r>
              <a:rPr lang="en-US" sz="3600" dirty="0">
                <a:hlinkClick r:id="rId3" action="ppaction://program"/>
              </a:rPr>
              <a:t>Demo E</a:t>
            </a:r>
            <a:endParaRPr lang="en-US" sz="3600" dirty="0"/>
          </a:p>
        </p:txBody>
      </p:sp>
      <p:sp>
        <p:nvSpPr>
          <p:cNvPr id="5" name="TextBox 4">
            <a:extLst>
              <a:ext uri="{FF2B5EF4-FFF2-40B4-BE49-F238E27FC236}">
                <a16:creationId xmlns:a16="http://schemas.microsoft.com/office/drawing/2014/main" id="{A19F96B3-B51C-49C2-A684-B7DBAA444CAE}"/>
              </a:ext>
            </a:extLst>
          </p:cNvPr>
          <p:cNvSpPr txBox="1"/>
          <p:nvPr/>
        </p:nvSpPr>
        <p:spPr>
          <a:xfrm>
            <a:off x="153824" y="4072464"/>
            <a:ext cx="11947021" cy="1754326"/>
          </a:xfrm>
          <a:prstGeom prst="rect">
            <a:avLst/>
          </a:prstGeom>
          <a:noFill/>
        </p:spPr>
        <p:txBody>
          <a:bodyPr wrap="square">
            <a:spAutoFit/>
          </a:bodyPr>
          <a:lstStyle/>
          <a:p>
            <a:r>
              <a:rPr lang="en-US" sz="3600" dirty="0"/>
              <a:t>The online version is here – </a:t>
            </a:r>
            <a:r>
              <a:rPr lang="en-US" sz="3600" dirty="0">
                <a:hlinkClick r:id="rId4"/>
              </a:rPr>
              <a:t>https://www.youtube.com/embed/yytIUX9fzqw?vq=hd1440</a:t>
            </a:r>
            <a:endParaRPr lang="en-US" sz="3600" dirty="0"/>
          </a:p>
          <a:p>
            <a:endParaRPr lang="en-US" sz="3600" dirty="0"/>
          </a:p>
        </p:txBody>
      </p:sp>
    </p:spTree>
    <p:extLst>
      <p:ext uri="{BB962C8B-B14F-4D97-AF65-F5344CB8AC3E}">
        <p14:creationId xmlns:p14="http://schemas.microsoft.com/office/powerpoint/2010/main" val="452497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1763" y="1122363"/>
            <a:ext cx="11036411" cy="2387600"/>
          </a:xfrm>
        </p:spPr>
        <p:txBody>
          <a:bodyPr anchor="ctr">
            <a:normAutofit fontScale="90000"/>
          </a:bodyPr>
          <a:lstStyle/>
          <a:p>
            <a:pPr>
              <a:lnSpc>
                <a:spcPct val="150000"/>
              </a:lnSpc>
            </a:pPr>
            <a:r>
              <a:rPr lang="en-US" sz="4400" dirty="0"/>
              <a:t>Hypervisor-Based Active Data </a:t>
            </a:r>
            <a:br>
              <a:rPr lang="en-US" sz="4400" dirty="0"/>
            </a:br>
            <a:r>
              <a:rPr lang="en-US" sz="4400" dirty="0"/>
              <a:t>Protection for Integrity and Confidentiality of Dynamically Allocated Memory in Windows Kernel</a:t>
            </a:r>
          </a:p>
        </p:txBody>
      </p:sp>
      <p:sp>
        <p:nvSpPr>
          <p:cNvPr id="4" name="Rectangle 3"/>
          <p:cNvSpPr/>
          <p:nvPr/>
        </p:nvSpPr>
        <p:spPr>
          <a:xfrm>
            <a:off x="2542435" y="1096996"/>
            <a:ext cx="598241" cy="707886"/>
          </a:xfrm>
          <a:prstGeom prst="rect">
            <a:avLst/>
          </a:prstGeom>
        </p:spPr>
        <p:txBody>
          <a:bodyPr wrap="none">
            <a:spAutoFit/>
          </a:bodyPr>
          <a:lstStyle/>
          <a:p>
            <a:r>
              <a:rPr lang="en-US" sz="4000" dirty="0">
                <a:latin typeface="+mj-lt"/>
              </a:rPr>
              <a:t>3)</a:t>
            </a:r>
          </a:p>
        </p:txBody>
      </p:sp>
    </p:spTree>
    <p:extLst>
      <p:ext uri="{BB962C8B-B14F-4D97-AF65-F5344CB8AC3E}">
        <p14:creationId xmlns:p14="http://schemas.microsoft.com/office/powerpoint/2010/main" val="398278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24" y="1"/>
            <a:ext cx="11989576" cy="1026159"/>
          </a:xfrm>
        </p:spPr>
        <p:txBody>
          <a:bodyPr/>
          <a:lstStyle/>
          <a:p>
            <a:r>
              <a:rPr lang="en-US" dirty="0"/>
              <a:t>Dynamically Allocated Memory in Windows Kernel</a:t>
            </a:r>
          </a:p>
        </p:txBody>
      </p:sp>
      <p:sp>
        <p:nvSpPr>
          <p:cNvPr id="3" name="Content Placeholder 2"/>
          <p:cNvSpPr>
            <a:spLocks noGrp="1"/>
          </p:cNvSpPr>
          <p:nvPr>
            <p:ph idx="1"/>
          </p:nvPr>
        </p:nvSpPr>
        <p:spPr>
          <a:xfrm>
            <a:off x="503480" y="1321925"/>
            <a:ext cx="11688520" cy="1357775"/>
          </a:xfrm>
        </p:spPr>
        <p:txBody>
          <a:bodyPr>
            <a:normAutofit lnSpcReduction="10000"/>
          </a:bodyPr>
          <a:lstStyle/>
          <a:p>
            <a:pPr marL="0" indent="0">
              <a:lnSpc>
                <a:spcPct val="150000"/>
              </a:lnSpc>
              <a:buNone/>
            </a:pPr>
            <a:r>
              <a:rPr lang="en-US" i="1" dirty="0"/>
              <a:t>The function </a:t>
            </a:r>
            <a:r>
              <a:rPr lang="en-US" sz="2400" i="1" dirty="0" err="1">
                <a:latin typeface="Courier New" panose="02070309020205020404" pitchFamily="49" charset="0"/>
                <a:cs typeface="Courier New" panose="02070309020205020404" pitchFamily="49" charset="0"/>
              </a:rPr>
              <a:t>ExAllocatePoolWithTag</a:t>
            </a:r>
            <a:r>
              <a:rPr lang="en-US" sz="2400" i="1"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NumberOfBytes</a:t>
            </a:r>
            <a:r>
              <a:rPr lang="en-US" sz="2400" i="1"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 </a:t>
            </a:r>
            <a:r>
              <a:rPr lang="en-US" i="1" dirty="0"/>
              <a:t>―</a:t>
            </a:r>
            <a:br>
              <a:rPr lang="en-US" i="1" dirty="0"/>
            </a:br>
            <a:r>
              <a:rPr lang="en-US" i="1" dirty="0"/>
              <a:t>allocates memory block of the specified size and returns a pointer to it</a:t>
            </a:r>
          </a:p>
          <a:p>
            <a:endParaRPr lang="en-US" i="1" dirty="0"/>
          </a:p>
        </p:txBody>
      </p:sp>
      <p:sp>
        <p:nvSpPr>
          <p:cNvPr id="34" name="Rectangle 33"/>
          <p:cNvSpPr/>
          <p:nvPr/>
        </p:nvSpPr>
        <p:spPr>
          <a:xfrm>
            <a:off x="1258349" y="2993087"/>
            <a:ext cx="2900550" cy="11226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Kernel-mode Driver</a:t>
            </a:r>
          </a:p>
        </p:txBody>
      </p:sp>
      <p:cxnSp>
        <p:nvCxnSpPr>
          <p:cNvPr id="35" name="Straight Arrow Connector 34"/>
          <p:cNvCxnSpPr/>
          <p:nvPr/>
        </p:nvCxnSpPr>
        <p:spPr>
          <a:xfrm>
            <a:off x="4169058" y="3270847"/>
            <a:ext cx="2804155" cy="0"/>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698597" y="2804991"/>
            <a:ext cx="1498615" cy="514115"/>
          </a:xfrm>
          <a:prstGeom prst="rect">
            <a:avLst/>
          </a:prstGeom>
        </p:spPr>
        <p:txBody>
          <a:bodyPr wrap="none">
            <a:spAutoFit/>
          </a:bodyPr>
          <a:lstStyle/>
          <a:p>
            <a:pPr algn="ctr">
              <a:lnSpc>
                <a:spcPts val="3400"/>
              </a:lnSpc>
            </a:pPr>
            <a:r>
              <a:rPr lang="en-US" sz="2800" dirty="0"/>
              <a:t>Allocates</a:t>
            </a:r>
          </a:p>
        </p:txBody>
      </p:sp>
      <p:sp>
        <p:nvSpPr>
          <p:cNvPr id="37" name="Rectangle 36"/>
          <p:cNvSpPr/>
          <p:nvPr/>
        </p:nvSpPr>
        <p:spPr>
          <a:xfrm>
            <a:off x="6973213" y="2993087"/>
            <a:ext cx="3294911" cy="11226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Allocated Memory Block</a:t>
            </a:r>
          </a:p>
        </p:txBody>
      </p:sp>
      <p:cxnSp>
        <p:nvCxnSpPr>
          <p:cNvPr id="38" name="Straight Arrow Connector 37"/>
          <p:cNvCxnSpPr/>
          <p:nvPr/>
        </p:nvCxnSpPr>
        <p:spPr>
          <a:xfrm>
            <a:off x="4169058" y="3819487"/>
            <a:ext cx="2804155" cy="0"/>
          </a:xfrm>
          <a:prstGeom prst="straightConnector1">
            <a:avLst/>
          </a:prstGeom>
          <a:ln w="444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376041" y="3367561"/>
            <a:ext cx="2143728" cy="514115"/>
          </a:xfrm>
          <a:prstGeom prst="rect">
            <a:avLst/>
          </a:prstGeom>
        </p:spPr>
        <p:txBody>
          <a:bodyPr wrap="none">
            <a:spAutoFit/>
          </a:bodyPr>
          <a:lstStyle/>
          <a:p>
            <a:pPr algn="ctr">
              <a:lnSpc>
                <a:spcPts val="3400"/>
              </a:lnSpc>
            </a:pPr>
            <a:r>
              <a:rPr lang="en-US" sz="2800" dirty="0"/>
              <a:t>Reads/Writes</a:t>
            </a:r>
          </a:p>
        </p:txBody>
      </p:sp>
    </p:spTree>
    <p:extLst>
      <p:ext uri="{BB962C8B-B14F-4D97-AF65-F5344CB8AC3E}">
        <p14:creationId xmlns:p14="http://schemas.microsoft.com/office/powerpoint/2010/main" val="1780166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38111"/>
          </a:xfrm>
        </p:spPr>
        <p:txBody>
          <a:bodyPr>
            <a:normAutofit fontScale="90000"/>
          </a:bodyPr>
          <a:lstStyle/>
          <a:p>
            <a:pPr algn="ctr"/>
            <a:r>
              <a:rPr lang="en-US" dirty="0"/>
              <a:t>Architecture of AllMemPro - Allocated Memory Protection</a:t>
            </a:r>
          </a:p>
        </p:txBody>
      </p:sp>
      <p:pic>
        <p:nvPicPr>
          <p:cNvPr id="3" name="Picture 2"/>
          <p:cNvPicPr>
            <a:picLocks noChangeAspect="1"/>
          </p:cNvPicPr>
          <p:nvPr/>
        </p:nvPicPr>
        <p:blipFill>
          <a:blip r:embed="rId3"/>
          <a:stretch>
            <a:fillRect/>
          </a:stretch>
        </p:blipFill>
        <p:spPr>
          <a:xfrm>
            <a:off x="914400" y="914400"/>
            <a:ext cx="9285906" cy="5971800"/>
          </a:xfrm>
          <a:prstGeom prst="rect">
            <a:avLst/>
          </a:prstGeom>
        </p:spPr>
      </p:pic>
    </p:spTree>
    <p:extLst>
      <p:ext uri="{BB962C8B-B14F-4D97-AF65-F5344CB8AC3E}">
        <p14:creationId xmlns:p14="http://schemas.microsoft.com/office/powerpoint/2010/main" val="156902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38111"/>
          </a:xfrm>
        </p:spPr>
        <p:txBody>
          <a:bodyPr>
            <a:normAutofit fontScale="90000"/>
          </a:bodyPr>
          <a:lstStyle/>
          <a:p>
            <a:pPr algn="ctr"/>
            <a:r>
              <a:rPr lang="en-US" dirty="0"/>
              <a:t>Architecture of AllMemPro - Allocated Memory Protection</a:t>
            </a:r>
          </a:p>
        </p:txBody>
      </p:sp>
      <p:pic>
        <p:nvPicPr>
          <p:cNvPr id="7" name="Picture 6"/>
          <p:cNvPicPr>
            <a:picLocks noChangeAspect="1"/>
          </p:cNvPicPr>
          <p:nvPr/>
        </p:nvPicPr>
        <p:blipFill>
          <a:blip r:embed="rId3"/>
          <a:stretch>
            <a:fillRect/>
          </a:stretch>
        </p:blipFill>
        <p:spPr>
          <a:xfrm>
            <a:off x="914400" y="914400"/>
            <a:ext cx="9285906" cy="5971800"/>
          </a:xfrm>
          <a:prstGeom prst="rect">
            <a:avLst/>
          </a:prstGeom>
        </p:spPr>
      </p:pic>
    </p:spTree>
    <p:extLst>
      <p:ext uri="{BB962C8B-B14F-4D97-AF65-F5344CB8AC3E}">
        <p14:creationId xmlns:p14="http://schemas.microsoft.com/office/powerpoint/2010/main" val="4219014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38111"/>
          </a:xfrm>
        </p:spPr>
        <p:txBody>
          <a:bodyPr>
            <a:normAutofit fontScale="90000"/>
          </a:bodyPr>
          <a:lstStyle/>
          <a:p>
            <a:pPr algn="ctr"/>
            <a:r>
              <a:rPr lang="en-US" dirty="0"/>
              <a:t>Architecture of AllMemPro - Allocated Memory Protection</a:t>
            </a:r>
          </a:p>
        </p:txBody>
      </p:sp>
      <p:pic>
        <p:nvPicPr>
          <p:cNvPr id="8" name="Picture 7"/>
          <p:cNvPicPr>
            <a:picLocks noChangeAspect="1"/>
          </p:cNvPicPr>
          <p:nvPr/>
        </p:nvPicPr>
        <p:blipFill>
          <a:blip r:embed="rId3"/>
          <a:stretch>
            <a:fillRect/>
          </a:stretch>
        </p:blipFill>
        <p:spPr>
          <a:xfrm>
            <a:off x="914400" y="914400"/>
            <a:ext cx="9285906" cy="5971800"/>
          </a:xfrm>
          <a:prstGeom prst="rect">
            <a:avLst/>
          </a:prstGeom>
        </p:spPr>
      </p:pic>
    </p:spTree>
    <p:extLst>
      <p:ext uri="{BB962C8B-B14F-4D97-AF65-F5344CB8AC3E}">
        <p14:creationId xmlns:p14="http://schemas.microsoft.com/office/powerpoint/2010/main" val="2401394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38111"/>
          </a:xfrm>
        </p:spPr>
        <p:txBody>
          <a:bodyPr>
            <a:normAutofit fontScale="90000"/>
          </a:bodyPr>
          <a:lstStyle/>
          <a:p>
            <a:pPr algn="ctr"/>
            <a:r>
              <a:rPr lang="en-US" dirty="0"/>
              <a:t>Architecture of AllMemPro - Allocated Memory Protection</a:t>
            </a:r>
          </a:p>
        </p:txBody>
      </p:sp>
      <p:pic>
        <p:nvPicPr>
          <p:cNvPr id="3" name="Picture 2"/>
          <p:cNvPicPr>
            <a:picLocks noChangeAspect="1"/>
          </p:cNvPicPr>
          <p:nvPr/>
        </p:nvPicPr>
        <p:blipFill>
          <a:blip r:embed="rId3"/>
          <a:stretch>
            <a:fillRect/>
          </a:stretch>
        </p:blipFill>
        <p:spPr>
          <a:xfrm>
            <a:off x="914400" y="914400"/>
            <a:ext cx="9293317" cy="5971800"/>
          </a:xfrm>
          <a:prstGeom prst="rect">
            <a:avLst/>
          </a:prstGeom>
        </p:spPr>
      </p:pic>
    </p:spTree>
    <p:extLst>
      <p:ext uri="{BB962C8B-B14F-4D97-AF65-F5344CB8AC3E}">
        <p14:creationId xmlns:p14="http://schemas.microsoft.com/office/powerpoint/2010/main" val="585002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38111"/>
          </a:xfrm>
        </p:spPr>
        <p:txBody>
          <a:bodyPr>
            <a:normAutofit fontScale="90000"/>
          </a:bodyPr>
          <a:lstStyle/>
          <a:p>
            <a:pPr algn="ctr"/>
            <a:r>
              <a:rPr lang="en-US" dirty="0"/>
              <a:t>Architecture of AllMemPro - Allocated Memory Protection</a:t>
            </a:r>
          </a:p>
        </p:txBody>
      </p:sp>
      <p:pic>
        <p:nvPicPr>
          <p:cNvPr id="3" name="Picture 2"/>
          <p:cNvPicPr>
            <a:picLocks noChangeAspect="1"/>
          </p:cNvPicPr>
          <p:nvPr/>
        </p:nvPicPr>
        <p:blipFill>
          <a:blip r:embed="rId3"/>
          <a:stretch>
            <a:fillRect/>
          </a:stretch>
        </p:blipFill>
        <p:spPr>
          <a:xfrm>
            <a:off x="914400" y="914400"/>
            <a:ext cx="9285906" cy="5971800"/>
          </a:xfrm>
          <a:prstGeom prst="rect">
            <a:avLst/>
          </a:prstGeom>
        </p:spPr>
      </p:pic>
    </p:spTree>
    <p:extLst>
      <p:ext uri="{BB962C8B-B14F-4D97-AF65-F5344CB8AC3E}">
        <p14:creationId xmlns:p14="http://schemas.microsoft.com/office/powerpoint/2010/main" val="4259386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1599"/>
            <a:ext cx="12191999" cy="592668"/>
          </a:xfrm>
        </p:spPr>
        <p:txBody>
          <a:bodyPr>
            <a:normAutofit fontScale="90000"/>
          </a:bodyPr>
          <a:lstStyle/>
          <a:p>
            <a:pPr algn="ctr"/>
            <a:r>
              <a:rPr lang="en-US" dirty="0"/>
              <a:t>The Switcher Controls Memory Access via EPT</a:t>
            </a:r>
          </a:p>
        </p:txBody>
      </p:sp>
      <p:pic>
        <p:nvPicPr>
          <p:cNvPr id="4" name="Picture 3"/>
          <p:cNvPicPr>
            <a:picLocks noChangeAspect="1"/>
          </p:cNvPicPr>
          <p:nvPr/>
        </p:nvPicPr>
        <p:blipFill>
          <a:blip r:embed="rId3"/>
          <a:stretch>
            <a:fillRect/>
          </a:stretch>
        </p:blipFill>
        <p:spPr>
          <a:xfrm>
            <a:off x="365760" y="822960"/>
            <a:ext cx="11516598" cy="5875600"/>
          </a:xfrm>
          <a:prstGeom prst="rect">
            <a:avLst/>
          </a:prstGeom>
        </p:spPr>
      </p:pic>
    </p:spTree>
    <p:extLst>
      <p:ext uri="{BB962C8B-B14F-4D97-AF65-F5344CB8AC3E}">
        <p14:creationId xmlns:p14="http://schemas.microsoft.com/office/powerpoint/2010/main" val="726235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1599"/>
            <a:ext cx="12191999" cy="592668"/>
          </a:xfrm>
        </p:spPr>
        <p:txBody>
          <a:bodyPr>
            <a:normAutofit fontScale="90000"/>
          </a:bodyPr>
          <a:lstStyle/>
          <a:p>
            <a:pPr algn="ctr"/>
            <a:r>
              <a:rPr lang="en-US" dirty="0"/>
              <a:t>The Switcher Controls Memory Access via EPT</a:t>
            </a:r>
          </a:p>
        </p:txBody>
      </p:sp>
      <p:pic>
        <p:nvPicPr>
          <p:cNvPr id="6" name="Picture 5"/>
          <p:cNvPicPr>
            <a:picLocks noChangeAspect="1"/>
          </p:cNvPicPr>
          <p:nvPr/>
        </p:nvPicPr>
        <p:blipFill>
          <a:blip r:embed="rId3"/>
          <a:stretch>
            <a:fillRect/>
          </a:stretch>
        </p:blipFill>
        <p:spPr>
          <a:xfrm>
            <a:off x="365760" y="822960"/>
            <a:ext cx="11516598" cy="5875600"/>
          </a:xfrm>
          <a:prstGeom prst="rect">
            <a:avLst/>
          </a:prstGeom>
        </p:spPr>
      </p:pic>
    </p:spTree>
    <p:extLst>
      <p:ext uri="{BB962C8B-B14F-4D97-AF65-F5344CB8AC3E}">
        <p14:creationId xmlns:p14="http://schemas.microsoft.com/office/powerpoint/2010/main" val="120196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1599"/>
            <a:ext cx="12191999" cy="592668"/>
          </a:xfrm>
        </p:spPr>
        <p:txBody>
          <a:bodyPr>
            <a:normAutofit fontScale="90000"/>
          </a:bodyPr>
          <a:lstStyle/>
          <a:p>
            <a:pPr algn="ctr"/>
            <a:r>
              <a:rPr lang="en-US" dirty="0"/>
              <a:t>The Switcher Controls Memory Access via EPT</a:t>
            </a:r>
          </a:p>
        </p:txBody>
      </p:sp>
      <p:pic>
        <p:nvPicPr>
          <p:cNvPr id="5" name="Picture 4"/>
          <p:cNvPicPr>
            <a:picLocks noChangeAspect="1"/>
          </p:cNvPicPr>
          <p:nvPr/>
        </p:nvPicPr>
        <p:blipFill>
          <a:blip r:embed="rId3"/>
          <a:stretch>
            <a:fillRect/>
          </a:stretch>
        </p:blipFill>
        <p:spPr>
          <a:xfrm>
            <a:off x="365760" y="822960"/>
            <a:ext cx="11516598" cy="5875600"/>
          </a:xfrm>
          <a:prstGeom prst="rect">
            <a:avLst/>
          </a:prstGeom>
        </p:spPr>
      </p:pic>
    </p:spTree>
    <p:extLst>
      <p:ext uri="{BB962C8B-B14F-4D97-AF65-F5344CB8AC3E}">
        <p14:creationId xmlns:p14="http://schemas.microsoft.com/office/powerpoint/2010/main" val="1750697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
            <a:ext cx="11038349" cy="936022"/>
          </a:xfrm>
        </p:spPr>
        <p:txBody>
          <a:bodyPr/>
          <a:lstStyle/>
          <a:p>
            <a:r>
              <a:rPr lang="en-US" dirty="0"/>
              <a:t>AllMemPro benchmarks: memory access time</a:t>
            </a:r>
          </a:p>
        </p:txBody>
      </p:sp>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205150" y="1134610"/>
            <a:ext cx="548640" cy="646599"/>
          </a:xfrm>
          <a:prstGeom prst="rect">
            <a:avLst/>
          </a:prstGeom>
        </p:spPr>
      </p:pic>
      <p:sp>
        <p:nvSpPr>
          <p:cNvPr id="7" name="Rectangle 6"/>
          <p:cNvSpPr/>
          <p:nvPr/>
        </p:nvSpPr>
        <p:spPr>
          <a:xfrm>
            <a:off x="2728999" y="15299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sz="2400" dirty="0"/>
              <a:t>Driver</a:t>
            </a:r>
            <a:endParaRPr lang="en-US" sz="2800" dirty="0"/>
          </a:p>
        </p:txBody>
      </p:sp>
      <p:sp>
        <p:nvSpPr>
          <p:cNvPr id="10" name="Rectangle 9"/>
          <p:cNvSpPr/>
          <p:nvPr/>
        </p:nvSpPr>
        <p:spPr>
          <a:xfrm>
            <a:off x="6500294" y="1527374"/>
            <a:ext cx="2712653"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Protected Memory</a:t>
            </a:r>
          </a:p>
        </p:txBody>
      </p:sp>
      <p:cxnSp>
        <p:nvCxnSpPr>
          <p:cNvPr id="11" name="Straight Arrow Connector 10"/>
          <p:cNvCxnSpPr/>
          <p:nvPr/>
        </p:nvCxnSpPr>
        <p:spPr>
          <a:xfrm flipV="1">
            <a:off x="4467317" y="1862446"/>
            <a:ext cx="2024308" cy="4770"/>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47228" y="1841214"/>
            <a:ext cx="1864485" cy="500586"/>
          </a:xfrm>
          <a:prstGeom prst="rect">
            <a:avLst/>
          </a:prstGeom>
        </p:spPr>
        <p:txBody>
          <a:bodyPr wrap="none">
            <a:spAutoFit/>
          </a:bodyPr>
          <a:lstStyle/>
          <a:p>
            <a:pPr algn="ctr">
              <a:lnSpc>
                <a:spcPts val="3400"/>
              </a:lnSpc>
            </a:pPr>
            <a:r>
              <a:rPr lang="en-US" sz="2400" dirty="0"/>
              <a:t>Reads/Writes</a:t>
            </a:r>
          </a:p>
        </p:txBody>
      </p:sp>
      <p:graphicFrame>
        <p:nvGraphicFramePr>
          <p:cNvPr id="8" name="Chart 7"/>
          <p:cNvGraphicFramePr/>
          <p:nvPr>
            <p:extLst>
              <p:ext uri="{D42A27DB-BD31-4B8C-83A1-F6EECF244321}">
                <p14:modId xmlns:p14="http://schemas.microsoft.com/office/powerpoint/2010/main" val="1305204699"/>
              </p:ext>
            </p:extLst>
          </p:nvPr>
        </p:nvGraphicFramePr>
        <p:xfrm>
          <a:off x="406400" y="25828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433857" y="2090256"/>
            <a:ext cx="548640" cy="646599"/>
          </a:xfrm>
          <a:prstGeom prst="rect">
            <a:avLst/>
          </a:prstGeom>
        </p:spPr>
      </p:pic>
    </p:spTree>
    <p:extLst>
      <p:ext uri="{BB962C8B-B14F-4D97-AF65-F5344CB8AC3E}">
        <p14:creationId xmlns:p14="http://schemas.microsoft.com/office/powerpoint/2010/main" val="3159007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AllMemPro Summary</a:t>
            </a:r>
          </a:p>
        </p:txBody>
      </p:sp>
      <p:sp>
        <p:nvSpPr>
          <p:cNvPr id="3" name="Content Placeholder 2"/>
          <p:cNvSpPr>
            <a:spLocks noGrp="1"/>
          </p:cNvSpPr>
          <p:nvPr>
            <p:ph idx="1"/>
          </p:nvPr>
        </p:nvSpPr>
        <p:spPr>
          <a:xfrm>
            <a:off x="960647" y="1337289"/>
            <a:ext cx="11231353" cy="5215466"/>
          </a:xfrm>
        </p:spPr>
        <p:txBody>
          <a:bodyPr>
            <a:normAutofit/>
          </a:bodyPr>
          <a:lstStyle/>
          <a:p>
            <a:pPr>
              <a:lnSpc>
                <a:spcPct val="150000"/>
              </a:lnSpc>
            </a:pPr>
            <a:r>
              <a:rPr lang="en-US" dirty="0"/>
              <a:t>restricts the OS kernel</a:t>
            </a:r>
          </a:p>
          <a:p>
            <a:pPr>
              <a:lnSpc>
                <a:spcPct val="150000"/>
              </a:lnSpc>
            </a:pPr>
            <a:r>
              <a:rPr lang="en-US" dirty="0"/>
              <a:t>protects each byte of the allocated memory</a:t>
            </a:r>
          </a:p>
          <a:p>
            <a:pPr>
              <a:lnSpc>
                <a:spcPct val="150000"/>
              </a:lnSpc>
            </a:pPr>
            <a:r>
              <a:rPr lang="en-US" dirty="0"/>
              <a:t>is hypervisor-based and does not modify the OS</a:t>
            </a:r>
          </a:p>
          <a:p>
            <a:pPr>
              <a:lnSpc>
                <a:spcPct val="150000"/>
              </a:lnSpc>
              <a:spcAft>
                <a:spcPts val="2400"/>
              </a:spcAft>
            </a:pPr>
            <a:r>
              <a:rPr lang="en-US" dirty="0"/>
              <a:t>protects memory with not so frequent access attempts</a:t>
            </a:r>
          </a:p>
          <a:p>
            <a:pPr>
              <a:lnSpc>
                <a:spcPct val="150000"/>
              </a:lnSpc>
            </a:pPr>
            <a:r>
              <a:rPr lang="en-US" dirty="0"/>
              <a:t>seems to prevent </a:t>
            </a:r>
            <a:r>
              <a:rPr lang="en-US" dirty="0" err="1"/>
              <a:t>Spectre</a:t>
            </a:r>
            <a:r>
              <a:rPr lang="en-US" dirty="0"/>
              <a:t> and Meltdown CPU attacks: research is ongoing</a:t>
            </a:r>
          </a:p>
        </p:txBody>
      </p:sp>
    </p:spTree>
    <p:extLst>
      <p:ext uri="{BB962C8B-B14F-4D97-AF65-F5344CB8AC3E}">
        <p14:creationId xmlns:p14="http://schemas.microsoft.com/office/powerpoint/2010/main" val="1670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24" y="1"/>
            <a:ext cx="11989576" cy="1026159"/>
          </a:xfrm>
        </p:spPr>
        <p:txBody>
          <a:bodyPr/>
          <a:lstStyle/>
          <a:p>
            <a:r>
              <a:rPr lang="en-US" dirty="0"/>
              <a:t>Dynamically Allocated Memory in Windows Kernel</a:t>
            </a:r>
          </a:p>
        </p:txBody>
      </p:sp>
      <p:sp>
        <p:nvSpPr>
          <p:cNvPr id="3" name="Content Placeholder 2"/>
          <p:cNvSpPr>
            <a:spLocks noGrp="1"/>
          </p:cNvSpPr>
          <p:nvPr>
            <p:ph idx="1"/>
          </p:nvPr>
        </p:nvSpPr>
        <p:spPr>
          <a:xfrm>
            <a:off x="503480" y="1321925"/>
            <a:ext cx="10560760" cy="1357775"/>
          </a:xfrm>
        </p:spPr>
        <p:txBody>
          <a:bodyPr>
            <a:normAutofit lnSpcReduction="10000"/>
          </a:bodyPr>
          <a:lstStyle/>
          <a:p>
            <a:pPr marL="0" indent="0">
              <a:lnSpc>
                <a:spcPct val="150000"/>
              </a:lnSpc>
              <a:buNone/>
            </a:pPr>
            <a:r>
              <a:rPr lang="en-US" i="1" dirty="0"/>
              <a:t>The function </a:t>
            </a:r>
            <a:r>
              <a:rPr lang="en-US" sz="2400" i="1" dirty="0" err="1">
                <a:latin typeface="Courier New" panose="02070309020205020404" pitchFamily="49" charset="0"/>
                <a:cs typeface="Courier New" panose="02070309020205020404" pitchFamily="49" charset="0"/>
              </a:rPr>
              <a:t>ExAllocatePoolWithTag</a:t>
            </a:r>
            <a:r>
              <a:rPr lang="en-US" sz="2400" i="1"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NumberOfBytes</a:t>
            </a:r>
            <a:r>
              <a:rPr lang="en-US" sz="2400" i="1"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 </a:t>
            </a:r>
            <a:r>
              <a:rPr lang="en-US" i="1" dirty="0"/>
              <a:t>―</a:t>
            </a:r>
            <a:br>
              <a:rPr lang="en-US" i="1" dirty="0"/>
            </a:br>
            <a:r>
              <a:rPr lang="en-US" i="1" dirty="0"/>
              <a:t>allocates memory block of the specified size and returns a pointer to it</a:t>
            </a:r>
          </a:p>
          <a:p>
            <a:endParaRPr lang="en-US" i="1" dirty="0"/>
          </a:p>
        </p:txBody>
      </p:sp>
      <p:sp>
        <p:nvSpPr>
          <p:cNvPr id="34" name="Rectangle 33"/>
          <p:cNvSpPr/>
          <p:nvPr/>
        </p:nvSpPr>
        <p:spPr>
          <a:xfrm>
            <a:off x="1258349" y="2993087"/>
            <a:ext cx="2900550" cy="112268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Kernel-mode Driver</a:t>
            </a:r>
          </a:p>
        </p:txBody>
      </p:sp>
      <p:cxnSp>
        <p:nvCxnSpPr>
          <p:cNvPr id="35" name="Straight Arrow Connector 34"/>
          <p:cNvCxnSpPr/>
          <p:nvPr/>
        </p:nvCxnSpPr>
        <p:spPr>
          <a:xfrm>
            <a:off x="4169058" y="3270847"/>
            <a:ext cx="2804155" cy="0"/>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698597" y="2804991"/>
            <a:ext cx="1498615" cy="514115"/>
          </a:xfrm>
          <a:prstGeom prst="rect">
            <a:avLst/>
          </a:prstGeom>
        </p:spPr>
        <p:txBody>
          <a:bodyPr wrap="none">
            <a:spAutoFit/>
          </a:bodyPr>
          <a:lstStyle/>
          <a:p>
            <a:pPr algn="ctr">
              <a:lnSpc>
                <a:spcPts val="3400"/>
              </a:lnSpc>
            </a:pPr>
            <a:r>
              <a:rPr lang="en-US" sz="2800" dirty="0"/>
              <a:t>Allocates</a:t>
            </a:r>
          </a:p>
        </p:txBody>
      </p:sp>
      <p:sp>
        <p:nvSpPr>
          <p:cNvPr id="37" name="Rectangle 36"/>
          <p:cNvSpPr/>
          <p:nvPr/>
        </p:nvSpPr>
        <p:spPr>
          <a:xfrm>
            <a:off x="6973213" y="2993087"/>
            <a:ext cx="3294911" cy="11226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Allocated Memory Block</a:t>
            </a:r>
          </a:p>
        </p:txBody>
      </p:sp>
      <p:cxnSp>
        <p:nvCxnSpPr>
          <p:cNvPr id="38" name="Straight Arrow Connector 37"/>
          <p:cNvCxnSpPr/>
          <p:nvPr/>
        </p:nvCxnSpPr>
        <p:spPr>
          <a:xfrm>
            <a:off x="4169058" y="3819487"/>
            <a:ext cx="2804155" cy="0"/>
          </a:xfrm>
          <a:prstGeom prst="straightConnector1">
            <a:avLst/>
          </a:prstGeom>
          <a:ln w="444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258348" y="4870450"/>
            <a:ext cx="2850132" cy="15112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Malware Driver</a:t>
            </a:r>
          </a:p>
          <a:p>
            <a:pPr algn="ctr"/>
            <a:endParaRPr lang="en-US" sz="2800" dirty="0"/>
          </a:p>
          <a:p>
            <a:pPr algn="ctr"/>
            <a:endParaRPr lang="en-US" sz="2800" dirty="0"/>
          </a:p>
        </p:txBody>
      </p:sp>
      <p:sp>
        <p:nvSpPr>
          <p:cNvPr id="40" name="Rectangle 39"/>
          <p:cNvSpPr/>
          <p:nvPr/>
        </p:nvSpPr>
        <p:spPr>
          <a:xfrm>
            <a:off x="4376041" y="3367561"/>
            <a:ext cx="2143728" cy="514115"/>
          </a:xfrm>
          <a:prstGeom prst="rect">
            <a:avLst/>
          </a:prstGeom>
        </p:spPr>
        <p:txBody>
          <a:bodyPr wrap="none">
            <a:spAutoFit/>
          </a:bodyPr>
          <a:lstStyle/>
          <a:p>
            <a:pPr algn="ctr">
              <a:lnSpc>
                <a:spcPts val="3400"/>
              </a:lnSpc>
            </a:pPr>
            <a:r>
              <a:rPr lang="en-US" sz="2800" dirty="0"/>
              <a:t>Reads/Writes</a:t>
            </a:r>
          </a:p>
        </p:txBody>
      </p:sp>
      <p:sp>
        <p:nvSpPr>
          <p:cNvPr id="41" name="Rectangle 40"/>
          <p:cNvSpPr/>
          <p:nvPr/>
        </p:nvSpPr>
        <p:spPr>
          <a:xfrm rot="20494014">
            <a:off x="4650320" y="4626859"/>
            <a:ext cx="2300631" cy="514115"/>
          </a:xfrm>
          <a:prstGeom prst="rect">
            <a:avLst/>
          </a:prstGeom>
        </p:spPr>
        <p:txBody>
          <a:bodyPr wrap="none">
            <a:spAutoFit/>
          </a:bodyPr>
          <a:lstStyle/>
          <a:p>
            <a:pPr algn="ctr">
              <a:lnSpc>
                <a:spcPts val="3400"/>
              </a:lnSpc>
            </a:pPr>
            <a:r>
              <a:rPr lang="en-US" sz="2800" dirty="0"/>
              <a:t>Steals/Patches</a:t>
            </a:r>
          </a:p>
        </p:txBody>
      </p:sp>
      <p:cxnSp>
        <p:nvCxnSpPr>
          <p:cNvPr id="43" name="Straight Arrow Connector 42"/>
          <p:cNvCxnSpPr>
            <a:endCxn id="37" idx="2"/>
          </p:cNvCxnSpPr>
          <p:nvPr/>
        </p:nvCxnSpPr>
        <p:spPr>
          <a:xfrm flipV="1">
            <a:off x="4108480" y="4115775"/>
            <a:ext cx="4512189" cy="1502032"/>
          </a:xfrm>
          <a:prstGeom prst="straightConnector1">
            <a:avLst/>
          </a:prstGeom>
          <a:ln w="444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2256270" y="5444842"/>
            <a:ext cx="859463" cy="861683"/>
          </a:xfrm>
          <a:prstGeom prst="rect">
            <a:avLst/>
          </a:prstGeom>
        </p:spPr>
      </p:pic>
    </p:spTree>
    <p:extLst>
      <p:ext uri="{BB962C8B-B14F-4D97-AF65-F5344CB8AC3E}">
        <p14:creationId xmlns:p14="http://schemas.microsoft.com/office/powerpoint/2010/main" val="2850297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7076" y="1109632"/>
            <a:ext cx="10515600" cy="4351338"/>
          </a:xfrm>
        </p:spPr>
        <p:txBody>
          <a:bodyPr>
            <a:normAutofit/>
          </a:bodyPr>
          <a:lstStyle/>
          <a:p>
            <a:pPr marL="0" indent="0" algn="ctr">
              <a:buNone/>
            </a:pPr>
            <a:r>
              <a:rPr lang="en-US" sz="3600" dirty="0"/>
              <a:t>Thank you!</a:t>
            </a:r>
          </a:p>
          <a:p>
            <a:pPr marL="0" indent="0" algn="ctr">
              <a:buNone/>
            </a:pPr>
            <a:endParaRPr lang="en-US" sz="3200" dirty="0"/>
          </a:p>
          <a:p>
            <a:pPr marL="0" indent="0">
              <a:buNone/>
            </a:pPr>
            <a:r>
              <a:rPr lang="en-US" sz="3200" dirty="0"/>
              <a:t>		Igor Korkin    </a:t>
            </a:r>
            <a:r>
              <a:rPr lang="en-US" sz="3200" dirty="0">
                <a:hlinkClick r:id="rId3"/>
              </a:rPr>
              <a:t>igor.korkin@gmail.com</a:t>
            </a:r>
            <a:endParaRPr lang="en-US" sz="3200" dirty="0"/>
          </a:p>
          <a:p>
            <a:pPr marL="0" indent="0">
              <a:buNone/>
            </a:pPr>
            <a:endParaRPr lang="en-US" sz="3200" dirty="0"/>
          </a:p>
          <a:p>
            <a:pPr marL="0" indent="0">
              <a:buNone/>
            </a:pPr>
            <a:r>
              <a:rPr lang="en-US" sz="3200" dirty="0"/>
              <a:t>		All the details are here </a:t>
            </a:r>
            <a:r>
              <a:rPr lang="en-US" sz="3200" dirty="0">
                <a:hlinkClick r:id="rId4"/>
              </a:rPr>
              <a:t>igorkorkin.blogspot.com</a:t>
            </a:r>
            <a:endParaRPr lang="en-US" sz="3200" dirty="0"/>
          </a:p>
          <a:p>
            <a:pPr marL="0" indent="0" algn="ctr">
              <a:buNone/>
            </a:pPr>
            <a:endParaRPr lang="en-US" sz="3200" dirty="0"/>
          </a:p>
          <a:p>
            <a:pPr marL="0" indent="0" algn="ctr">
              <a:buNone/>
            </a:pPr>
            <a:endParaRPr lang="en-US" sz="3200" dirty="0"/>
          </a:p>
        </p:txBody>
      </p:sp>
      <p:pic>
        <p:nvPicPr>
          <p:cNvPr id="4" name="Picture 3"/>
          <p:cNvPicPr>
            <a:picLocks noChangeAspect="1"/>
          </p:cNvPicPr>
          <p:nvPr/>
        </p:nvPicPr>
        <p:blipFill>
          <a:blip r:embed="rId5"/>
          <a:stretch>
            <a:fillRect/>
          </a:stretch>
        </p:blipFill>
        <p:spPr>
          <a:xfrm>
            <a:off x="5804363" y="5733089"/>
            <a:ext cx="641026" cy="640080"/>
          </a:xfrm>
          <a:prstGeom prst="rect">
            <a:avLst/>
          </a:prstGeom>
        </p:spPr>
      </p:pic>
      <p:pic>
        <p:nvPicPr>
          <p:cNvPr id="5" name="Picture 4"/>
          <p:cNvPicPr>
            <a:picLocks noChangeAspect="1"/>
          </p:cNvPicPr>
          <p:nvPr/>
        </p:nvPicPr>
        <p:blipFill>
          <a:blip r:embed="rId6"/>
          <a:stretch>
            <a:fillRect/>
          </a:stretch>
        </p:blipFill>
        <p:spPr>
          <a:xfrm>
            <a:off x="6970254" y="5733089"/>
            <a:ext cx="641026" cy="640080"/>
          </a:xfrm>
          <a:prstGeom prst="rect">
            <a:avLst/>
          </a:prstGeom>
        </p:spPr>
      </p:pic>
      <p:pic>
        <p:nvPicPr>
          <p:cNvPr id="6" name="Picture 5"/>
          <p:cNvPicPr>
            <a:picLocks noChangeAspect="1"/>
          </p:cNvPicPr>
          <p:nvPr/>
        </p:nvPicPr>
        <p:blipFill>
          <a:blip r:embed="rId7"/>
          <a:stretch>
            <a:fillRect/>
          </a:stretch>
        </p:blipFill>
        <p:spPr>
          <a:xfrm>
            <a:off x="4638472" y="5733089"/>
            <a:ext cx="641026" cy="640080"/>
          </a:xfrm>
          <a:prstGeom prst="rect">
            <a:avLst/>
          </a:prstGeom>
        </p:spPr>
      </p:pic>
    </p:spTree>
    <p:extLst>
      <p:ext uri="{BB962C8B-B14F-4D97-AF65-F5344CB8AC3E}">
        <p14:creationId xmlns:p14="http://schemas.microsoft.com/office/powerpoint/2010/main" val="380593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9563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31" y="380159"/>
            <a:ext cx="8453675" cy="1026159"/>
          </a:xfrm>
        </p:spPr>
        <p:txBody>
          <a:bodyPr>
            <a:normAutofit fontScale="90000"/>
          </a:bodyPr>
          <a:lstStyle/>
          <a:p>
            <a:r>
              <a:rPr lang="en-US" dirty="0"/>
              <a:t>Consequences of Allocated Data Attacks</a:t>
            </a:r>
          </a:p>
        </p:txBody>
      </p:sp>
      <p:sp>
        <p:nvSpPr>
          <p:cNvPr id="3" name="Content Placeholder 2"/>
          <p:cNvSpPr>
            <a:spLocks noGrp="1"/>
          </p:cNvSpPr>
          <p:nvPr>
            <p:ph idx="1"/>
          </p:nvPr>
        </p:nvSpPr>
        <p:spPr>
          <a:xfrm>
            <a:off x="503480" y="1321925"/>
            <a:ext cx="10560760" cy="4351338"/>
          </a:xfrm>
        </p:spPr>
        <p:txBody>
          <a:bodyPr/>
          <a:lstStyle/>
          <a:p>
            <a:endParaRPr lang="en-US" i="1" dirty="0"/>
          </a:p>
          <a:p>
            <a:endParaRPr lang="en-US" i="1" dirty="0"/>
          </a:p>
          <a:p>
            <a:endParaRPr lang="en-US" i="1" dirty="0"/>
          </a:p>
          <a:p>
            <a:endParaRPr lang="en-US" i="1" dirty="0"/>
          </a:p>
        </p:txBody>
      </p:sp>
      <p:pic>
        <p:nvPicPr>
          <p:cNvPr id="4" name="Picture 3"/>
          <p:cNvPicPr>
            <a:picLocks noChangeAspect="1"/>
          </p:cNvPicPr>
          <p:nvPr/>
        </p:nvPicPr>
        <p:blipFill>
          <a:blip r:embed="rId3"/>
          <a:stretch>
            <a:fillRect/>
          </a:stretch>
        </p:blipFill>
        <p:spPr>
          <a:xfrm>
            <a:off x="111760" y="1321925"/>
            <a:ext cx="12192000" cy="3922652"/>
          </a:xfrm>
          <a:prstGeom prst="rect">
            <a:avLst/>
          </a:prstGeom>
        </p:spPr>
      </p:pic>
      <p:sp>
        <p:nvSpPr>
          <p:cNvPr id="5" name="Flowchart: Alternate Process 4"/>
          <p:cNvSpPr/>
          <p:nvPr/>
        </p:nvSpPr>
        <p:spPr>
          <a:xfrm>
            <a:off x="116316" y="1690063"/>
            <a:ext cx="4058394" cy="3554514"/>
          </a:xfrm>
          <a:prstGeom prst="flowChartAlternateProcess">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677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31" y="380159"/>
            <a:ext cx="8453675" cy="1026159"/>
          </a:xfrm>
        </p:spPr>
        <p:txBody>
          <a:bodyPr>
            <a:normAutofit fontScale="90000"/>
          </a:bodyPr>
          <a:lstStyle/>
          <a:p>
            <a:r>
              <a:rPr lang="en-US" dirty="0"/>
              <a:t>Consequences of Allocated Data Attacks</a:t>
            </a:r>
          </a:p>
        </p:txBody>
      </p:sp>
      <p:sp>
        <p:nvSpPr>
          <p:cNvPr id="3" name="Content Placeholder 2"/>
          <p:cNvSpPr>
            <a:spLocks noGrp="1"/>
          </p:cNvSpPr>
          <p:nvPr>
            <p:ph idx="1"/>
          </p:nvPr>
        </p:nvSpPr>
        <p:spPr>
          <a:xfrm>
            <a:off x="503480" y="1321925"/>
            <a:ext cx="10560760" cy="4351338"/>
          </a:xfrm>
        </p:spPr>
        <p:txBody>
          <a:bodyPr/>
          <a:lstStyle/>
          <a:p>
            <a:endParaRPr lang="en-US" i="1" dirty="0"/>
          </a:p>
          <a:p>
            <a:endParaRPr lang="en-US" i="1" dirty="0"/>
          </a:p>
          <a:p>
            <a:endParaRPr lang="en-US" i="1" dirty="0"/>
          </a:p>
          <a:p>
            <a:endParaRPr lang="en-US" i="1" dirty="0"/>
          </a:p>
        </p:txBody>
      </p:sp>
      <p:pic>
        <p:nvPicPr>
          <p:cNvPr id="4" name="Picture 3"/>
          <p:cNvPicPr>
            <a:picLocks noChangeAspect="1"/>
          </p:cNvPicPr>
          <p:nvPr/>
        </p:nvPicPr>
        <p:blipFill>
          <a:blip r:embed="rId3"/>
          <a:stretch>
            <a:fillRect/>
          </a:stretch>
        </p:blipFill>
        <p:spPr>
          <a:xfrm>
            <a:off x="111760" y="1321925"/>
            <a:ext cx="12192000" cy="3922652"/>
          </a:xfrm>
          <a:prstGeom prst="rect">
            <a:avLst/>
          </a:prstGeom>
        </p:spPr>
      </p:pic>
      <p:sp>
        <p:nvSpPr>
          <p:cNvPr id="5" name="Flowchart: Alternate Process 4"/>
          <p:cNvSpPr/>
          <p:nvPr/>
        </p:nvSpPr>
        <p:spPr>
          <a:xfrm>
            <a:off x="4297331" y="2717975"/>
            <a:ext cx="4058394" cy="2526602"/>
          </a:xfrm>
          <a:prstGeom prst="flowChartAlternateProcess">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61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631" y="380159"/>
            <a:ext cx="8453675" cy="1026159"/>
          </a:xfrm>
        </p:spPr>
        <p:txBody>
          <a:bodyPr>
            <a:normAutofit fontScale="90000"/>
          </a:bodyPr>
          <a:lstStyle/>
          <a:p>
            <a:r>
              <a:rPr lang="en-US" dirty="0"/>
              <a:t>Consequences of Allocated Data Attacks</a:t>
            </a:r>
          </a:p>
        </p:txBody>
      </p:sp>
      <p:sp>
        <p:nvSpPr>
          <p:cNvPr id="3" name="Content Placeholder 2"/>
          <p:cNvSpPr>
            <a:spLocks noGrp="1"/>
          </p:cNvSpPr>
          <p:nvPr>
            <p:ph idx="1"/>
          </p:nvPr>
        </p:nvSpPr>
        <p:spPr>
          <a:xfrm>
            <a:off x="503480" y="1321925"/>
            <a:ext cx="10560760" cy="4351338"/>
          </a:xfrm>
        </p:spPr>
        <p:txBody>
          <a:bodyPr/>
          <a:lstStyle/>
          <a:p>
            <a:endParaRPr lang="en-US" i="1" dirty="0"/>
          </a:p>
          <a:p>
            <a:endParaRPr lang="en-US" i="1" dirty="0"/>
          </a:p>
          <a:p>
            <a:endParaRPr lang="en-US" i="1" dirty="0"/>
          </a:p>
          <a:p>
            <a:endParaRPr lang="en-US" i="1" dirty="0"/>
          </a:p>
        </p:txBody>
      </p:sp>
      <p:pic>
        <p:nvPicPr>
          <p:cNvPr id="4" name="Picture 3"/>
          <p:cNvPicPr>
            <a:picLocks noChangeAspect="1"/>
          </p:cNvPicPr>
          <p:nvPr/>
        </p:nvPicPr>
        <p:blipFill>
          <a:blip r:embed="rId3"/>
          <a:stretch>
            <a:fillRect/>
          </a:stretch>
        </p:blipFill>
        <p:spPr>
          <a:xfrm>
            <a:off x="111760" y="1321925"/>
            <a:ext cx="12192000" cy="3922652"/>
          </a:xfrm>
          <a:prstGeom prst="rect">
            <a:avLst/>
          </a:prstGeom>
        </p:spPr>
      </p:pic>
      <p:sp>
        <p:nvSpPr>
          <p:cNvPr id="5" name="Flowchart: Alternate Process 4"/>
          <p:cNvSpPr/>
          <p:nvPr/>
        </p:nvSpPr>
        <p:spPr>
          <a:xfrm>
            <a:off x="8387255" y="3001753"/>
            <a:ext cx="3701743" cy="2242823"/>
          </a:xfrm>
          <a:prstGeom prst="flowChartAlternateProcess">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202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ÐÐ¾ÑÐ¾Ð¶ÐµÐµ Ð¸Ð·Ð¾Ð±ÑÐ°Ð¶ÐµÐ½Ð¸Ðµ"/>
          <p:cNvPicPr>
            <a:picLocks noChangeAspect="1" noChangeArrowheads="1"/>
          </p:cNvPicPr>
          <p:nvPr/>
        </p:nvPicPr>
        <p:blipFill rotWithShape="1">
          <a:blip r:embed="rId3">
            <a:extLst>
              <a:ext uri="{28A0092B-C50C-407E-A947-70E740481C1C}">
                <a14:useLocalDpi xmlns:a14="http://schemas.microsoft.com/office/drawing/2010/main" val="0"/>
              </a:ext>
            </a:extLst>
          </a:blip>
          <a:srcRect r="16147"/>
          <a:stretch/>
        </p:blipFill>
        <p:spPr bwMode="auto">
          <a:xfrm>
            <a:off x="0" y="0"/>
            <a:ext cx="13098617" cy="685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96914" y="183593"/>
            <a:ext cx="10515600" cy="780318"/>
          </a:xfrm>
          <a:solidFill>
            <a:schemeClr val="bg1">
              <a:lumMod val="95000"/>
              <a:lumOff val="5000"/>
            </a:schemeClr>
          </a:solidFill>
        </p:spPr>
        <p:txBody>
          <a:bodyPr>
            <a:normAutofit/>
          </a:bodyPr>
          <a:lstStyle/>
          <a:p>
            <a:pPr algn="ctr"/>
            <a:r>
              <a:rPr lang="en-US" dirty="0"/>
              <a:t>Windows-based CNC can be attacked like a PC</a:t>
            </a:r>
          </a:p>
        </p:txBody>
      </p:sp>
      <p:sp>
        <p:nvSpPr>
          <p:cNvPr id="4" name="Rectangle 3"/>
          <p:cNvSpPr/>
          <p:nvPr/>
        </p:nvSpPr>
        <p:spPr>
          <a:xfrm>
            <a:off x="-35677" y="6503699"/>
            <a:ext cx="11447227" cy="415498"/>
          </a:xfrm>
          <a:prstGeom prst="rect">
            <a:avLst/>
          </a:prstGeom>
        </p:spPr>
        <p:txBody>
          <a:bodyPr wrap="square">
            <a:spAutoFit/>
          </a:bodyPr>
          <a:lstStyle/>
          <a:p>
            <a:r>
              <a:rPr lang="en-US" sz="700" dirty="0"/>
              <a:t>https://www.fanucamerica.com/docs/default-source/cnc-files/brochures/fanuc_30ib_low.pdf?sfvrsn=feeda1_0</a:t>
            </a:r>
          </a:p>
          <a:p>
            <a:r>
              <a:rPr lang="en-US" sz="700" dirty="0"/>
              <a:t>https://www.youtube.com/watch?v=jHbI_B2sPA0</a:t>
            </a:r>
          </a:p>
          <a:p>
            <a:r>
              <a:rPr lang="en-US" sz="700" dirty="0"/>
              <a:t>https://www.youtube.com/watch?v=8CSwOebmb0A</a:t>
            </a:r>
          </a:p>
        </p:txBody>
      </p:sp>
      <p:sp>
        <p:nvSpPr>
          <p:cNvPr id="18" name="Rectangle 17"/>
          <p:cNvSpPr/>
          <p:nvPr/>
        </p:nvSpPr>
        <p:spPr>
          <a:xfrm>
            <a:off x="2206487" y="1644689"/>
            <a:ext cx="2478156" cy="369332"/>
          </a:xfrm>
          <a:prstGeom prst="rect">
            <a:avLst/>
          </a:prstGeom>
        </p:spPr>
        <p:txBody>
          <a:bodyPr wrap="square">
            <a:spAutoFit/>
          </a:bodyPr>
          <a:lstStyle/>
          <a:p>
            <a:pPr algn="ctr"/>
            <a:endParaRPr lang="en-US" dirty="0"/>
          </a:p>
        </p:txBody>
      </p:sp>
      <p:cxnSp>
        <p:nvCxnSpPr>
          <p:cNvPr id="16" name="Straight Connector 15"/>
          <p:cNvCxnSpPr>
            <a:stCxn id="2" idx="2"/>
          </p:cNvCxnSpPr>
          <p:nvPr/>
        </p:nvCxnSpPr>
        <p:spPr>
          <a:xfrm flipH="1">
            <a:off x="4013735" y="963911"/>
            <a:ext cx="2040979" cy="1326902"/>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6976548" y="3071131"/>
            <a:ext cx="5158864" cy="3659868"/>
          </a:xfrm>
          <a:prstGeom prst="roundRect">
            <a:avLst>
              <a:gd name="adj" fmla="val 682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6914" y="3233958"/>
            <a:ext cx="4255377" cy="461665"/>
          </a:xfrm>
          <a:prstGeom prst="rect">
            <a:avLst/>
          </a:prstGeom>
          <a:solidFill>
            <a:schemeClr val="bg1">
              <a:lumMod val="75000"/>
              <a:lumOff val="25000"/>
            </a:schemeClr>
          </a:solidFill>
          <a:ln w="6350">
            <a:solidFill>
              <a:schemeClr val="tx1"/>
            </a:solidFill>
          </a:ln>
        </p:spPr>
        <p:txBody>
          <a:bodyPr wrap="square">
            <a:spAutoFit/>
          </a:bodyPr>
          <a:lstStyle/>
          <a:p>
            <a:pPr algn="ctr"/>
            <a:r>
              <a:rPr lang="en-US" sz="2400" dirty="0"/>
              <a:t>CNC machines make everything! </a:t>
            </a:r>
          </a:p>
        </p:txBody>
      </p:sp>
      <p:sp>
        <p:nvSpPr>
          <p:cNvPr id="13" name="Rectangle 12"/>
          <p:cNvSpPr/>
          <p:nvPr/>
        </p:nvSpPr>
        <p:spPr>
          <a:xfrm>
            <a:off x="8233213" y="3233957"/>
            <a:ext cx="2954783" cy="461665"/>
          </a:xfrm>
          <a:prstGeom prst="rect">
            <a:avLst/>
          </a:prstGeom>
          <a:solidFill>
            <a:schemeClr val="bg1">
              <a:lumMod val="75000"/>
              <a:lumOff val="25000"/>
            </a:schemeClr>
          </a:solidFill>
          <a:ln w="6350">
            <a:solidFill>
              <a:schemeClr val="tx1"/>
            </a:solidFill>
          </a:ln>
        </p:spPr>
        <p:txBody>
          <a:bodyPr wrap="none">
            <a:spAutoFit/>
          </a:bodyPr>
          <a:lstStyle/>
          <a:p>
            <a:r>
              <a:rPr lang="en-US" sz="2400" dirty="0"/>
              <a:t>CNC machine crashes!</a:t>
            </a:r>
          </a:p>
        </p:txBody>
      </p:sp>
      <p:sp>
        <p:nvSpPr>
          <p:cNvPr id="14" name="Rounded Rectangle 2">
            <a:extLst>
              <a:ext uri="{FF2B5EF4-FFF2-40B4-BE49-F238E27FC236}">
                <a16:creationId xmlns:a16="http://schemas.microsoft.com/office/drawing/2014/main" id="{A586BC88-8C53-4B3B-879E-E25BFFAFB197}"/>
              </a:ext>
            </a:extLst>
          </p:cNvPr>
          <p:cNvSpPr/>
          <p:nvPr/>
        </p:nvSpPr>
        <p:spPr>
          <a:xfrm>
            <a:off x="347133" y="3071131"/>
            <a:ext cx="5158864" cy="3659868"/>
          </a:xfrm>
          <a:prstGeom prst="roundRect">
            <a:avLst>
              <a:gd name="adj" fmla="val 682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itan Machines an Eagle's Head on a 5-Axis Machine | TITANS of CNC: Academy">
            <a:extLst>
              <a:ext uri="{FF2B5EF4-FFF2-40B4-BE49-F238E27FC236}">
                <a16:creationId xmlns:a16="http://schemas.microsoft.com/office/drawing/2014/main" id="{63D4F4E7-B81A-4A8B-B233-7053E31548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914" y="3858450"/>
            <a:ext cx="4085556" cy="22981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9427765-0F84-4EA1-8B94-34F880239A49}"/>
              </a:ext>
            </a:extLst>
          </p:cNvPr>
          <p:cNvSpPr txBox="1"/>
          <p:nvPr/>
        </p:nvSpPr>
        <p:spPr>
          <a:xfrm>
            <a:off x="382810" y="6229003"/>
            <a:ext cx="5158864" cy="461665"/>
          </a:xfrm>
          <a:prstGeom prst="rect">
            <a:avLst/>
          </a:prstGeom>
          <a:noFill/>
        </p:spPr>
        <p:txBody>
          <a:bodyPr wrap="square">
            <a:spAutoFit/>
          </a:bodyPr>
          <a:lstStyle/>
          <a:p>
            <a:r>
              <a:rPr lang="en-US" sz="2400" dirty="0">
                <a:highlight>
                  <a:srgbClr val="000000"/>
                </a:highlight>
                <a:hlinkClick r:id="rId5"/>
              </a:rPr>
              <a:t>https://youtu.be/8CSwOebmb0A?t=238</a:t>
            </a:r>
            <a:endParaRPr lang="en-US" sz="2400" dirty="0">
              <a:highlight>
                <a:srgbClr val="000000"/>
              </a:highlight>
            </a:endParaRPr>
          </a:p>
        </p:txBody>
      </p:sp>
      <p:sp>
        <p:nvSpPr>
          <p:cNvPr id="17" name="TextBox 16">
            <a:extLst>
              <a:ext uri="{FF2B5EF4-FFF2-40B4-BE49-F238E27FC236}">
                <a16:creationId xmlns:a16="http://schemas.microsoft.com/office/drawing/2014/main" id="{15D0ACEC-26BB-4A12-9DB4-269C9F0ABFC6}"/>
              </a:ext>
            </a:extLst>
          </p:cNvPr>
          <p:cNvSpPr txBox="1"/>
          <p:nvPr/>
        </p:nvSpPr>
        <p:spPr>
          <a:xfrm>
            <a:off x="7338968" y="6221637"/>
            <a:ext cx="5158864" cy="461665"/>
          </a:xfrm>
          <a:prstGeom prst="rect">
            <a:avLst/>
          </a:prstGeom>
          <a:noFill/>
        </p:spPr>
        <p:txBody>
          <a:bodyPr wrap="square">
            <a:spAutoFit/>
          </a:bodyPr>
          <a:lstStyle/>
          <a:p>
            <a:r>
              <a:rPr lang="en-US" sz="2400" dirty="0">
                <a:highlight>
                  <a:srgbClr val="000000"/>
                </a:highlight>
                <a:hlinkClick r:id="rId6"/>
              </a:rPr>
              <a:t>https://youtu.be/h3c0LtxMLqs?t=428</a:t>
            </a:r>
            <a:endParaRPr lang="en-US" sz="2400" dirty="0">
              <a:highlight>
                <a:srgbClr val="000000"/>
              </a:highlight>
            </a:endParaRPr>
          </a:p>
        </p:txBody>
      </p:sp>
      <p:pic>
        <p:nvPicPr>
          <p:cNvPr id="7" name="Picture 6">
            <a:extLst>
              <a:ext uri="{FF2B5EF4-FFF2-40B4-BE49-F238E27FC236}">
                <a16:creationId xmlns:a16="http://schemas.microsoft.com/office/drawing/2014/main" id="{667F92DA-EB5F-4399-94E7-5F26DCD00D73}"/>
              </a:ext>
            </a:extLst>
          </p:cNvPr>
          <p:cNvPicPr>
            <a:picLocks noChangeAspect="1"/>
          </p:cNvPicPr>
          <p:nvPr/>
        </p:nvPicPr>
        <p:blipFill>
          <a:blip r:embed="rId7"/>
          <a:stretch>
            <a:fillRect/>
          </a:stretch>
        </p:blipFill>
        <p:spPr>
          <a:xfrm>
            <a:off x="7750534" y="3810163"/>
            <a:ext cx="3919475" cy="2346412"/>
          </a:xfrm>
          <a:prstGeom prst="rect">
            <a:avLst/>
          </a:prstGeom>
        </p:spPr>
      </p:pic>
    </p:spTree>
    <p:extLst>
      <p:ext uri="{BB962C8B-B14F-4D97-AF65-F5344CB8AC3E}">
        <p14:creationId xmlns:p14="http://schemas.microsoft.com/office/powerpoint/2010/main" val="1234824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1763" y="1122363"/>
            <a:ext cx="11036411" cy="2387600"/>
          </a:xfrm>
        </p:spPr>
        <p:txBody>
          <a:bodyPr anchor="ctr">
            <a:normAutofit fontScale="90000"/>
          </a:bodyPr>
          <a:lstStyle/>
          <a:p>
            <a:pPr>
              <a:lnSpc>
                <a:spcPct val="150000"/>
              </a:lnSpc>
            </a:pPr>
            <a:r>
              <a:rPr lang="en-US" sz="4400" dirty="0"/>
              <a:t>Hypervisor-Based Active Data </a:t>
            </a:r>
            <a:br>
              <a:rPr lang="en-US" sz="4400" dirty="0"/>
            </a:br>
            <a:r>
              <a:rPr lang="en-US" sz="4400" dirty="0"/>
              <a:t>Protection for Integrity and Confidentiality of Dynamically Allocated Memory in Windows Kernel</a:t>
            </a:r>
          </a:p>
        </p:txBody>
      </p:sp>
      <p:sp>
        <p:nvSpPr>
          <p:cNvPr id="4" name="Rectangle 3"/>
          <p:cNvSpPr/>
          <p:nvPr/>
        </p:nvSpPr>
        <p:spPr>
          <a:xfrm>
            <a:off x="350196" y="583660"/>
            <a:ext cx="11377978" cy="1202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1025978" y="2014974"/>
            <a:ext cx="598241" cy="707886"/>
          </a:xfrm>
          <a:prstGeom prst="rect">
            <a:avLst/>
          </a:prstGeom>
        </p:spPr>
        <p:txBody>
          <a:bodyPr wrap="none">
            <a:spAutoFit/>
          </a:bodyPr>
          <a:lstStyle/>
          <a:p>
            <a:r>
              <a:rPr lang="en-US" sz="4000" dirty="0">
                <a:latin typeface="+mj-lt"/>
              </a:rPr>
              <a:t>2)</a:t>
            </a:r>
          </a:p>
        </p:txBody>
      </p:sp>
    </p:spTree>
    <p:extLst>
      <p:ext uri="{BB962C8B-B14F-4D97-AF65-F5344CB8AC3E}">
        <p14:creationId xmlns:p14="http://schemas.microsoft.com/office/powerpoint/2010/main" val="3664411138"/>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4363</TotalTime>
  <Words>3476</Words>
  <Application>Microsoft Office PowerPoint</Application>
  <PresentationFormat>Widescreen</PresentationFormat>
  <Paragraphs>371</Paragraphs>
  <Slides>41</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Courier New</vt:lpstr>
      <vt:lpstr>Office Theme</vt:lpstr>
      <vt:lpstr>Hypervisor-Based Active Data  Protection for Integrity and Confidentiality of Dynamically Allocated Memory in Windows Kernel</vt:lpstr>
      <vt:lpstr>Hypervisor-Based Active Data  Protection for Integrity and Confidentiality of Dynamically Allocated Memory in Windows Kernel</vt:lpstr>
      <vt:lpstr>Dynamically Allocated Memory in Windows Kernel</vt:lpstr>
      <vt:lpstr>Dynamically Allocated Memory in Windows Kernel</vt:lpstr>
      <vt:lpstr>Consequences of Allocated Data Attacks</vt:lpstr>
      <vt:lpstr>Consequences of Allocated Data Attacks</vt:lpstr>
      <vt:lpstr>Consequences of Allocated Data Attacks</vt:lpstr>
      <vt:lpstr>Windows-based CNC can be attacked like a PC</vt:lpstr>
      <vt:lpstr>Hypervisor-Based Active Data  Protection for Integrity and Confidentiality of Dynamically Allocated Memory in Windows Kernel</vt:lpstr>
      <vt:lpstr> Protection for Integrity and Confidentiality of Dynamically Allocated Memory in Windows Kernel</vt:lpstr>
      <vt:lpstr>Analysis of Allocated Data Protection Projects</vt:lpstr>
      <vt:lpstr>Analysis of Allocated Data Protection Projects</vt:lpstr>
      <vt:lpstr>Integrity of Windows Internals</vt:lpstr>
      <vt:lpstr>Integrity of Windows Internals</vt:lpstr>
      <vt:lpstr>Integrity of Windows Internals</vt:lpstr>
      <vt:lpstr>Integrity of Windows Internals</vt:lpstr>
      <vt:lpstr>Part 1/3 - Hiding a Process</vt:lpstr>
      <vt:lpstr>Integrity of Windows Internals</vt:lpstr>
      <vt:lpstr>Part 2/3 - Escalating Process Privileges</vt:lpstr>
      <vt:lpstr>Integrity of Windows Internals</vt:lpstr>
      <vt:lpstr>Integrity of Windows Internals</vt:lpstr>
      <vt:lpstr>Part 3/3 - AllMemPro Prevents Escalation of Process Privileges</vt:lpstr>
      <vt:lpstr>Integrity of Windows Internals</vt:lpstr>
      <vt:lpstr>Protection of Industrial Control Systems</vt:lpstr>
      <vt:lpstr>Protection of Industrial Control Systems – Demo D</vt:lpstr>
      <vt:lpstr>Part 1/2 - Unauthorized Modification of  Dynamically Allocated Memory</vt:lpstr>
      <vt:lpstr>Protection of Industrial Control Systems – Demo E</vt:lpstr>
      <vt:lpstr>Part 2/2 - AllMemPro Prevents Illegal  Access to the Allocated Memory </vt:lpstr>
      <vt:lpstr>Hypervisor-Based Active Data  Protection for Integrity and Confidentiality of Dynamically Allocated Memory in Windows Kernel</vt:lpstr>
      <vt:lpstr>Architecture of AllMemPro - Allocated Memory Protection</vt:lpstr>
      <vt:lpstr>Architecture of AllMemPro - Allocated Memory Protection</vt:lpstr>
      <vt:lpstr>Architecture of AllMemPro - Allocated Memory Protection</vt:lpstr>
      <vt:lpstr>Architecture of AllMemPro - Allocated Memory Protection</vt:lpstr>
      <vt:lpstr>Architecture of AllMemPro - Allocated Memory Protection</vt:lpstr>
      <vt:lpstr>The Switcher Controls Memory Access via EPT</vt:lpstr>
      <vt:lpstr>The Switcher Controls Memory Access via EPT</vt:lpstr>
      <vt:lpstr>The Switcher Controls Memory Access via EPT</vt:lpstr>
      <vt:lpstr>AllMemPro benchmarks: memory access time</vt:lpstr>
      <vt:lpstr>AllMemPro 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Hypervisor-Based Active Data Protection for Integrity and Confidentiality of Dynamically Allocated Memory in Windows Kernel</dc:title>
  <dc:creator>Korkin Igor</dc:creator>
  <cp:lastModifiedBy>Igor Korkin</cp:lastModifiedBy>
  <cp:revision>292</cp:revision>
  <dcterms:created xsi:type="dcterms:W3CDTF">2018-04-18T08:45:22Z</dcterms:created>
  <dcterms:modified xsi:type="dcterms:W3CDTF">2021-05-22T14:47:34Z</dcterms:modified>
</cp:coreProperties>
</file>